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26"/>
  </p:notesMasterIdLst>
  <p:sldIdLst>
    <p:sldId id="256" r:id="rId2"/>
    <p:sldId id="257" r:id="rId3"/>
    <p:sldId id="279" r:id="rId4"/>
    <p:sldId id="258" r:id="rId5"/>
    <p:sldId id="259" r:id="rId6"/>
    <p:sldId id="260" r:id="rId7"/>
    <p:sldId id="261" r:id="rId8"/>
    <p:sldId id="262" r:id="rId9"/>
    <p:sldId id="280" r:id="rId10"/>
    <p:sldId id="281" r:id="rId11"/>
    <p:sldId id="282" r:id="rId12"/>
    <p:sldId id="283" r:id="rId13"/>
    <p:sldId id="284" r:id="rId14"/>
    <p:sldId id="285" r:id="rId15"/>
    <p:sldId id="267" r:id="rId16"/>
    <p:sldId id="264" r:id="rId17"/>
    <p:sldId id="286" r:id="rId18"/>
    <p:sldId id="263" r:id="rId19"/>
    <p:sldId id="273" r:id="rId20"/>
    <p:sldId id="274" r:id="rId21"/>
    <p:sldId id="275" r:id="rId22"/>
    <p:sldId id="276" r:id="rId23"/>
    <p:sldId id="277" r:id="rId24"/>
    <p:sldId id="278" r:id="rId25"/>
  </p:sldIdLst>
  <p:sldSz cx="12192000" cy="6858000"/>
  <p:notesSz cx="6858000" cy="9144000"/>
  <p:embeddedFontLst>
    <p:embeddedFont>
      <p:font typeface="Century Gothic" panose="020B0502020202020204" pitchFamily="34" charset="0"/>
      <p:regular r:id="rId27"/>
      <p:bold r:id="rId27"/>
      <p:italic r:id="rId27"/>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5"/>
    <p:restoredTop sz="94788"/>
  </p:normalViewPr>
  <p:slideViewPr>
    <p:cSldViewPr snapToGrid="0" snapToObjects="1">
      <p:cViewPr varScale="1">
        <p:scale>
          <a:sx n="83" d="100"/>
          <a:sy n="83" d="100"/>
        </p:scale>
        <p:origin x="208"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NUL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ACC</c:v>
                </c:pt>
              </c:strCache>
            </c:strRef>
          </c:tx>
          <c:spPr>
            <a:solidFill>
              <a:schemeClr val="accent1"/>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CNN</c:v>
                </c:pt>
                <c:pt idx="1">
                  <c:v>SVM</c:v>
                </c:pt>
                <c:pt idx="2">
                  <c:v>Naïve </c:v>
                </c:pt>
              </c:strCache>
            </c:strRef>
          </c:cat>
          <c:val>
            <c:numRef>
              <c:f>Sheet1!$B$2:$B$4</c:f>
              <c:numCache>
                <c:formatCode>General</c:formatCode>
                <c:ptCount val="3"/>
                <c:pt idx="0">
                  <c:v>0.93</c:v>
                </c:pt>
                <c:pt idx="1">
                  <c:v>0.89</c:v>
                </c:pt>
                <c:pt idx="2">
                  <c:v>0.91</c:v>
                </c:pt>
              </c:numCache>
            </c:numRef>
          </c:val>
          <c:extLst>
            <c:ext xmlns:c16="http://schemas.microsoft.com/office/drawing/2014/chart" uri="{C3380CC4-5D6E-409C-BE32-E72D297353CC}">
              <c16:uniqueId val="{00000000-E9AE-7B4A-AAF2-5B092E5AEA4E}"/>
            </c:ext>
          </c:extLst>
        </c:ser>
        <c:ser>
          <c:idx val="1"/>
          <c:order val="1"/>
          <c:tx>
            <c:strRef>
              <c:f>Sheet1!$C$1</c:f>
              <c:strCache>
                <c:ptCount val="1"/>
                <c:pt idx="0">
                  <c:v>F1 score for negative</c:v>
                </c:pt>
              </c:strCache>
            </c:strRef>
          </c:tx>
          <c:spPr>
            <a:solidFill>
              <a:schemeClr val="accent2"/>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CNN</c:v>
                </c:pt>
                <c:pt idx="1">
                  <c:v>SVM</c:v>
                </c:pt>
                <c:pt idx="2">
                  <c:v>Naïve </c:v>
                </c:pt>
              </c:strCache>
            </c:strRef>
          </c:cat>
          <c:val>
            <c:numRef>
              <c:f>Sheet1!$C$2:$C$4</c:f>
              <c:numCache>
                <c:formatCode>General</c:formatCode>
                <c:ptCount val="3"/>
                <c:pt idx="0">
                  <c:v>0.59</c:v>
                </c:pt>
                <c:pt idx="1">
                  <c:v>0.45</c:v>
                </c:pt>
                <c:pt idx="2">
                  <c:v>0.32</c:v>
                </c:pt>
              </c:numCache>
            </c:numRef>
          </c:val>
          <c:extLst>
            <c:ext xmlns:c16="http://schemas.microsoft.com/office/drawing/2014/chart" uri="{C3380CC4-5D6E-409C-BE32-E72D297353CC}">
              <c16:uniqueId val="{00000001-E9AE-7B4A-AAF2-5B092E5AEA4E}"/>
            </c:ext>
          </c:extLst>
        </c:ser>
        <c:ser>
          <c:idx val="2"/>
          <c:order val="2"/>
          <c:tx>
            <c:strRef>
              <c:f>Sheet1!$D$1</c:f>
              <c:strCache>
                <c:ptCount val="1"/>
                <c:pt idx="0">
                  <c:v>F1 score for positive</c:v>
                </c:pt>
              </c:strCache>
            </c:strRef>
          </c:tx>
          <c:spPr>
            <a:solidFill>
              <a:schemeClr val="accent3"/>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CNN</c:v>
                </c:pt>
                <c:pt idx="1">
                  <c:v>SVM</c:v>
                </c:pt>
                <c:pt idx="2">
                  <c:v>Naïve </c:v>
                </c:pt>
              </c:strCache>
            </c:strRef>
          </c:cat>
          <c:val>
            <c:numRef>
              <c:f>Sheet1!$D$2:$D$4</c:f>
              <c:numCache>
                <c:formatCode>General</c:formatCode>
                <c:ptCount val="3"/>
                <c:pt idx="0">
                  <c:v>0.95</c:v>
                </c:pt>
                <c:pt idx="1">
                  <c:v>0.93</c:v>
                </c:pt>
                <c:pt idx="2">
                  <c:v>0.95</c:v>
                </c:pt>
              </c:numCache>
            </c:numRef>
          </c:val>
          <c:extLst>
            <c:ext xmlns:c16="http://schemas.microsoft.com/office/drawing/2014/chart" uri="{C3380CC4-5D6E-409C-BE32-E72D297353CC}">
              <c16:uniqueId val="{00000002-E9AE-7B4A-AAF2-5B092E5AEA4E}"/>
            </c:ext>
          </c:extLst>
        </c:ser>
        <c:dLbls>
          <c:showLegendKey val="0"/>
          <c:showVal val="1"/>
          <c:showCatName val="0"/>
          <c:showSerName val="0"/>
          <c:showPercent val="0"/>
          <c:showBubbleSize val="0"/>
        </c:dLbls>
        <c:gapWidth val="150"/>
        <c:overlap val="-25"/>
        <c:axId val="1294471616"/>
        <c:axId val="1294473296"/>
      </c:barChart>
      <c:catAx>
        <c:axId val="1294471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294473296"/>
        <c:crosses val="autoZero"/>
        <c:auto val="1"/>
        <c:lblAlgn val="ctr"/>
        <c:lblOffset val="100"/>
        <c:noMultiLvlLbl val="0"/>
      </c:catAx>
      <c:valAx>
        <c:axId val="1294473296"/>
        <c:scaling>
          <c:orientation val="minMax"/>
        </c:scaling>
        <c:delete val="1"/>
        <c:axPos val="l"/>
        <c:numFmt formatCode="General" sourceLinked="1"/>
        <c:majorTickMark val="none"/>
        <c:minorTickMark val="none"/>
        <c:tickLblPos val="nextTo"/>
        <c:crossAx val="1294471616"/>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Entry>
      <c:legendEntry>
        <c:idx val="2"/>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ACC</c:v>
                </c:pt>
              </c:strCache>
            </c:strRef>
          </c:tx>
          <c:spPr>
            <a:solidFill>
              <a:schemeClr val="accent2">
                <a:shade val="53000"/>
              </a:schemeClr>
            </a:solidFill>
            <a:ln>
              <a:noFill/>
            </a:ln>
            <a:effectLst/>
          </c:spPr>
          <c:invertIfNegative val="0"/>
          <c:dLbls>
            <c:dLbl>
              <c:idx val="0"/>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9F53-7745-8E11-D9B3E82C1A4F}"/>
                </c:ext>
              </c:extLst>
            </c:dLbl>
            <c:dLbl>
              <c:idx val="1"/>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9F53-7745-8E11-D9B3E82C1A4F}"/>
                </c:ext>
              </c:extLst>
            </c:dLbl>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CNN</c:v>
                </c:pt>
                <c:pt idx="1">
                  <c:v>SVM</c:v>
                </c:pt>
              </c:strCache>
            </c:strRef>
          </c:cat>
          <c:val>
            <c:numRef>
              <c:f>Sheet1!$B$2:$B$3</c:f>
              <c:numCache>
                <c:formatCode>General</c:formatCode>
                <c:ptCount val="2"/>
                <c:pt idx="0">
                  <c:v>0.87</c:v>
                </c:pt>
                <c:pt idx="1">
                  <c:v>0.7</c:v>
                </c:pt>
              </c:numCache>
            </c:numRef>
          </c:val>
          <c:extLst>
            <c:ext xmlns:c16="http://schemas.microsoft.com/office/drawing/2014/chart" uri="{C3380CC4-5D6E-409C-BE32-E72D297353CC}">
              <c16:uniqueId val="{00000000-B564-B141-A9E4-CC693F8A3CE4}"/>
            </c:ext>
          </c:extLst>
        </c:ser>
        <c:ser>
          <c:idx val="1"/>
          <c:order val="1"/>
          <c:tx>
            <c:strRef>
              <c:f>Sheet1!$C$1</c:f>
              <c:strCache>
                <c:ptCount val="1"/>
                <c:pt idx="0">
                  <c:v>Food</c:v>
                </c:pt>
              </c:strCache>
            </c:strRef>
          </c:tx>
          <c:spPr>
            <a:solidFill>
              <a:schemeClr val="accent2">
                <a:shade val="76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CNN</c:v>
                </c:pt>
                <c:pt idx="1">
                  <c:v>SVM</c:v>
                </c:pt>
              </c:strCache>
            </c:strRef>
          </c:cat>
          <c:val>
            <c:numRef>
              <c:f>Sheet1!$C$2:$C$3</c:f>
              <c:numCache>
                <c:formatCode>General</c:formatCode>
                <c:ptCount val="2"/>
                <c:pt idx="0">
                  <c:v>0.92</c:v>
                </c:pt>
                <c:pt idx="1">
                  <c:v>0.89</c:v>
                </c:pt>
              </c:numCache>
            </c:numRef>
          </c:val>
          <c:extLst>
            <c:ext xmlns:c16="http://schemas.microsoft.com/office/drawing/2014/chart" uri="{C3380CC4-5D6E-409C-BE32-E72D297353CC}">
              <c16:uniqueId val="{00000001-B564-B141-A9E4-CC693F8A3CE4}"/>
            </c:ext>
          </c:extLst>
        </c:ser>
        <c:ser>
          <c:idx val="2"/>
          <c:order val="2"/>
          <c:tx>
            <c:strRef>
              <c:f>Sheet1!$D$1</c:f>
              <c:strCache>
                <c:ptCount val="1"/>
                <c:pt idx="0">
                  <c:v>Service</c:v>
                </c:pt>
              </c:strCache>
            </c:strRef>
          </c:tx>
          <c:spPr>
            <a:solidFill>
              <a:schemeClr val="accent2"/>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CNN</c:v>
                </c:pt>
                <c:pt idx="1">
                  <c:v>SVM</c:v>
                </c:pt>
              </c:strCache>
            </c:strRef>
          </c:cat>
          <c:val>
            <c:numRef>
              <c:f>Sheet1!$D$2:$D$3</c:f>
              <c:numCache>
                <c:formatCode>General</c:formatCode>
                <c:ptCount val="2"/>
                <c:pt idx="0">
                  <c:v>0.88</c:v>
                </c:pt>
                <c:pt idx="1">
                  <c:v>0.76</c:v>
                </c:pt>
              </c:numCache>
            </c:numRef>
          </c:val>
          <c:extLst>
            <c:ext xmlns:c16="http://schemas.microsoft.com/office/drawing/2014/chart" uri="{C3380CC4-5D6E-409C-BE32-E72D297353CC}">
              <c16:uniqueId val="{00000002-B564-B141-A9E4-CC693F8A3CE4}"/>
            </c:ext>
          </c:extLst>
        </c:ser>
        <c:ser>
          <c:idx val="3"/>
          <c:order val="3"/>
          <c:tx>
            <c:strRef>
              <c:f>Sheet1!$E$1</c:f>
              <c:strCache>
                <c:ptCount val="1"/>
                <c:pt idx="0">
                  <c:v>Atmosphere</c:v>
                </c:pt>
              </c:strCache>
            </c:strRef>
          </c:tx>
          <c:spPr>
            <a:solidFill>
              <a:schemeClr val="accent2">
                <a:tint val="77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CNN</c:v>
                </c:pt>
                <c:pt idx="1">
                  <c:v>SVM</c:v>
                </c:pt>
              </c:strCache>
            </c:strRef>
          </c:cat>
          <c:val>
            <c:numRef>
              <c:f>Sheet1!$E$2:$E$3</c:f>
              <c:numCache>
                <c:formatCode>General</c:formatCode>
                <c:ptCount val="2"/>
                <c:pt idx="0">
                  <c:v>0.65</c:v>
                </c:pt>
                <c:pt idx="1">
                  <c:v>0.61</c:v>
                </c:pt>
              </c:numCache>
            </c:numRef>
          </c:val>
          <c:extLst>
            <c:ext xmlns:c16="http://schemas.microsoft.com/office/drawing/2014/chart" uri="{C3380CC4-5D6E-409C-BE32-E72D297353CC}">
              <c16:uniqueId val="{00000003-B564-B141-A9E4-CC693F8A3CE4}"/>
            </c:ext>
          </c:extLst>
        </c:ser>
        <c:ser>
          <c:idx val="4"/>
          <c:order val="4"/>
          <c:tx>
            <c:strRef>
              <c:f>Sheet1!$F$1</c:f>
              <c:strCache>
                <c:ptCount val="1"/>
                <c:pt idx="0">
                  <c:v>Price</c:v>
                </c:pt>
              </c:strCache>
            </c:strRef>
          </c:tx>
          <c:spPr>
            <a:solidFill>
              <a:schemeClr val="accent2">
                <a:tint val="54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CNN</c:v>
                </c:pt>
                <c:pt idx="1">
                  <c:v>SVM</c:v>
                </c:pt>
              </c:strCache>
            </c:strRef>
          </c:cat>
          <c:val>
            <c:numRef>
              <c:f>Sheet1!$F$2:$F$3</c:f>
              <c:numCache>
                <c:formatCode>General</c:formatCode>
                <c:ptCount val="2"/>
                <c:pt idx="0">
                  <c:v>0.46</c:v>
                </c:pt>
                <c:pt idx="1">
                  <c:v>0.36</c:v>
                </c:pt>
              </c:numCache>
            </c:numRef>
          </c:val>
          <c:extLst>
            <c:ext xmlns:c16="http://schemas.microsoft.com/office/drawing/2014/chart" uri="{C3380CC4-5D6E-409C-BE32-E72D297353CC}">
              <c16:uniqueId val="{00000004-B564-B141-A9E4-CC693F8A3CE4}"/>
            </c:ext>
          </c:extLst>
        </c:ser>
        <c:dLbls>
          <c:dLblPos val="outEnd"/>
          <c:showLegendKey val="0"/>
          <c:showVal val="1"/>
          <c:showCatName val="0"/>
          <c:showSerName val="0"/>
          <c:showPercent val="0"/>
          <c:showBubbleSize val="0"/>
        </c:dLbls>
        <c:gapWidth val="210"/>
        <c:overlap val="-90"/>
        <c:axId val="1350887248"/>
        <c:axId val="1350888928"/>
      </c:barChart>
      <c:catAx>
        <c:axId val="13508872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350888928"/>
        <c:crosses val="autoZero"/>
        <c:auto val="1"/>
        <c:lblAlgn val="ctr"/>
        <c:lblOffset val="100"/>
        <c:noMultiLvlLbl val="0"/>
      </c:catAx>
      <c:valAx>
        <c:axId val="1350888928"/>
        <c:scaling>
          <c:orientation val="minMax"/>
        </c:scaling>
        <c:delete val="1"/>
        <c:axPos val="l"/>
        <c:numFmt formatCode="General" sourceLinked="1"/>
        <c:majorTickMark val="none"/>
        <c:minorTickMark val="none"/>
        <c:tickLblPos val="nextTo"/>
        <c:crossAx val="13508872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92c99111b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92c99111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9cb557a3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9cb557a3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9cb557a3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9cb557a3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9cb557a3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9cb557a3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92c99111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92c99111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Century Gothic"/>
              <a:buChar char="●"/>
            </a:pPr>
            <a:r>
              <a:rPr lang="en-US" sz="1200">
                <a:solidFill>
                  <a:schemeClr val="dk1"/>
                </a:solidFill>
              </a:rPr>
              <a:t>Groupon is the largest of the daily deals businesses: each day, in many markets, they offer Groupon, which deals providing a coupon for some products or services at a substantial discount.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 a one-star increase led to a 59% increase in revenue of independent restaurants</a:t>
            </a:r>
            <a:endParaRPr sz="1200">
              <a:solidFill>
                <a:schemeClr val="dk1"/>
              </a:solidFill>
            </a:endParaRPr>
          </a:p>
          <a:p>
            <a:pPr marL="457200" lvl="0" indent="-304800" algn="l" rtl="0">
              <a:lnSpc>
                <a:spcPct val="180000"/>
              </a:lnSpc>
              <a:spcBef>
                <a:spcPts val="0"/>
              </a:spcBef>
              <a:spcAft>
                <a:spcPts val="0"/>
              </a:spcAft>
              <a:buClr>
                <a:schemeClr val="dk1"/>
              </a:buClr>
              <a:buSzPts val="1200"/>
              <a:buChar char="●"/>
            </a:pPr>
            <a:r>
              <a:rPr lang="en-US" sz="1200">
                <a:solidFill>
                  <a:schemeClr val="dk1"/>
                </a:solidFill>
              </a:rPr>
              <a:t>There is a relationship include reviews, reputation, and revenue. According to this kind of relationship, we can figure out the Groupon effect, what is the hidden value of the review in order to understand the customers’ opinions, advantage and shortage of the restaurant, what aspects should the merchants’ improve?</a:t>
            </a:r>
            <a:endParaRPr sz="1200">
              <a:solidFill>
                <a:schemeClr val="dk1"/>
              </a:solidFill>
            </a:endParaRPr>
          </a:p>
          <a:p>
            <a:pPr marL="457200" lvl="0" indent="0" algn="l" rtl="0">
              <a:lnSpc>
                <a:spcPct val="115000"/>
              </a:lnSpc>
              <a:spcBef>
                <a:spcPts val="0"/>
              </a:spcBef>
              <a:spcAft>
                <a:spcPts val="0"/>
              </a:spcAft>
              <a:buNone/>
            </a:pPr>
            <a:r>
              <a:rPr lang="en-US" sz="1800">
                <a:solidFill>
                  <a:schemeClr val="dk1"/>
                </a:solidFill>
                <a:latin typeface="Century Gothic"/>
                <a:ea typeface="Century Gothic"/>
                <a:cs typeface="Century Gothic"/>
                <a:sym typeface="Century Gothic"/>
              </a:rPr>
              <a:t>Find the relation between the Rating score, Rating count and Reviews</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Find the advantage and drawbacks for each wine bar in New York City according to their customers’ rating and reviews</a:t>
            </a:r>
            <a:endParaRPr sz="1800">
              <a:solidFill>
                <a:schemeClr val="dk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Help the merchants have a better understanding of their bar and the aspects that need to be improved</a:t>
            </a:r>
            <a:endParaRPr sz="1800">
              <a:solidFill>
                <a:srgbClr val="FFFFFF"/>
              </a:solidFill>
              <a:latin typeface="Century Gothic"/>
              <a:ea typeface="Century Gothic"/>
              <a:cs typeface="Century Gothic"/>
              <a:sym typeface="Century Gothic"/>
            </a:endParaRPr>
          </a:p>
        </p:txBody>
      </p:sp>
      <p:sp>
        <p:nvSpPr>
          <p:cNvPr id="132" name="Google Shape;1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73916a6e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73916a6e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277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92c9911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92c9911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92c99111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92c99111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73916a6e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73916a6e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73916a6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73916a6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a:endParaRPr/>
          </a:p>
        </p:txBody>
      </p:sp>
      <p:sp>
        <p:nvSpPr>
          <p:cNvPr id="14" name="Google Shape;14;p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a:spLocks noGrp="1"/>
          </p:cNvSpPr>
          <p:nvPr>
            <p:ph type="pic" idx="2"/>
          </p:nvPr>
        </p:nvSpPr>
        <p:spPr>
          <a:xfrm>
            <a:off x="1979612" y="932112"/>
            <a:ext cx="8225944" cy="3164976"/>
          </a:xfrm>
          <a:prstGeom prst="roundRect">
            <a:avLst>
              <a:gd name="adj" fmla="val 4380"/>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1pPr>
            <a:lvl2pPr marR="0" lvl="1"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2pPr>
            <a:lvl3pPr marR="0" lvl="2"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3pPr>
            <a:lvl4pPr marR="0" lvl="3"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4pPr>
            <a:lvl5pPr marR="0" lvl="4"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5pPr>
            <a:lvl6pPr marR="0" lvl="5"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6pPr>
            <a:lvl7pPr marR="0" lvl="6"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7pPr>
            <a:lvl8pPr marR="0" lvl="7"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8pPr>
            <a:lvl9pPr marR="0" lvl="8" algn="l" rtl="0">
              <a:spcBef>
                <a:spcPts val="600"/>
              </a:spcBef>
              <a:spcAft>
                <a:spcPts val="60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9pPr>
          </a:lstStyle>
          <a:p>
            <a:endParaRPr/>
          </a:p>
        </p:txBody>
      </p:sp>
      <p:sp>
        <p:nvSpPr>
          <p:cNvPr id="71" name="Google Shape;71;p11"/>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lstStyle>
            <a:lvl1pPr marL="457200" lvl="0" indent="-228600" algn="l">
              <a:spcBef>
                <a:spcPts val="280"/>
              </a:spcBef>
              <a:spcAft>
                <a:spcPts val="0"/>
              </a:spcAft>
              <a:buSzPts val="1400"/>
              <a:buNone/>
              <a:defRPr sz="14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72" name="Google Shape;72;p1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78" name="Google Shape;78;p1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83" name="Google Shape;83;p13"/>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84" name="Google Shape;84;p13"/>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Font typeface="Century Gothic"/>
              <a:buNone/>
              <a:defRPr/>
            </a:lvl1pPr>
            <a:lvl2pPr marL="914400" lvl="1" indent="-228600" algn="l">
              <a:spcBef>
                <a:spcPts val="600"/>
              </a:spcBef>
              <a:spcAft>
                <a:spcPts val="0"/>
              </a:spcAft>
              <a:buSzPts val="1800"/>
              <a:buFont typeface="Century Gothic"/>
              <a:buNone/>
              <a:defRPr/>
            </a:lvl2pPr>
            <a:lvl3pPr marL="1371600" lvl="2" indent="-228600" algn="l">
              <a:spcBef>
                <a:spcPts val="600"/>
              </a:spcBef>
              <a:spcAft>
                <a:spcPts val="0"/>
              </a:spcAft>
              <a:buSzPts val="1600"/>
              <a:buFont typeface="Century Gothic"/>
              <a:buNone/>
              <a:defRPr/>
            </a:lvl3pPr>
            <a:lvl4pPr marL="1828800" lvl="3" indent="-228600" algn="l">
              <a:spcBef>
                <a:spcPts val="600"/>
              </a:spcBef>
              <a:spcAft>
                <a:spcPts val="0"/>
              </a:spcAft>
              <a:buSzPts val="1400"/>
              <a:buFont typeface="Century Gothic"/>
              <a:buNone/>
              <a:defRPr/>
            </a:lvl4pPr>
            <a:lvl5pPr marL="2286000" lvl="4" indent="-228600" algn="l">
              <a:spcBef>
                <a:spcPts val="600"/>
              </a:spcBef>
              <a:spcAft>
                <a:spcPts val="0"/>
              </a:spcAft>
              <a:buSzPts val="1400"/>
              <a:buFont typeface="Century Gothic"/>
              <a:buNone/>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6" name="Google Shape;86;p13"/>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spcBef>
                <a:spcPts val="400"/>
              </a:spcBef>
              <a:spcAft>
                <a:spcPts val="0"/>
              </a:spcAft>
              <a:buSzPts val="2000"/>
              <a:buNone/>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7" name="Google Shape;87;p1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3" name="Google Shape;93;p1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96"/>
        <p:cNvGrpSpPr/>
        <p:nvPr/>
      </p:nvGrpSpPr>
      <p:grpSpPr>
        <a:xfrm>
          <a:off x="0" y="0"/>
          <a:ext cx="0" cy="0"/>
          <a:chOff x="0" y="0"/>
          <a:chExt cx="0" cy="0"/>
        </a:xfrm>
      </p:grpSpPr>
      <p:sp>
        <p:nvSpPr>
          <p:cNvPr id="97" name="Google Shape;97;p15"/>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98" name="Google Shape;98;p15"/>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n-US" sz="8000" b="0" cap="none">
                <a:solidFill>
                  <a:schemeClr val="accent1"/>
                </a:solidFill>
                <a:latin typeface="Century Gothic"/>
                <a:ea typeface="Century Gothic"/>
                <a:cs typeface="Century Gothic"/>
                <a:sym typeface="Century Gothic"/>
              </a:rPr>
              <a:t>”</a:t>
            </a:r>
            <a:endParaRPr/>
          </a:p>
        </p:txBody>
      </p:sp>
      <p:sp>
        <p:nvSpPr>
          <p:cNvPr id="99" name="Google Shape;99;p15"/>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5"/>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SzPts val="2400"/>
              <a:buNone/>
              <a:defRPr sz="24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1" name="Google Shape;101;p15"/>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02" name="Google Shape;102;p1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6"/>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8" name="Google Shape;108;p16"/>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09" name="Google Shape;109;p1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7"/>
          <p:cNvSpPr txBox="1">
            <a:spLocks noGrp="1"/>
          </p:cNvSpPr>
          <p:nvPr>
            <p:ph type="body" idx="1"/>
          </p:nvPr>
        </p:nvSpPr>
        <p:spPr>
          <a:xfrm rot="5400000">
            <a:off x="4532311" y="-723900"/>
            <a:ext cx="3124201" cy="990599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5" name="Google Shape;115;p1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8"/>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21" name="Google Shape;121;p1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20" name="Google Shape;20;p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lstStyle>
            <a:lvl1pPr lvl="0" algn="r">
              <a:spcBef>
                <a:spcPts val="0"/>
              </a:spcBef>
              <a:spcAft>
                <a:spcPts val="0"/>
              </a:spcAft>
              <a:buClr>
                <a:schemeClr val="lt1"/>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lstStyle>
            <a:lvl1pPr marL="457200" lvl="0" indent="-228600" algn="r">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26" name="Google Shape;26;p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1141412" y="2666999"/>
            <a:ext cx="4876800" cy="3124201"/>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32" name="Google Shape;32;p5"/>
          <p:cNvSpPr txBox="1">
            <a:spLocks noGrp="1"/>
          </p:cNvSpPr>
          <p:nvPr>
            <p:ph type="body" idx="2"/>
          </p:nvPr>
        </p:nvSpPr>
        <p:spPr>
          <a:xfrm>
            <a:off x="6170612" y="2667000"/>
            <a:ext cx="4876800" cy="3124200"/>
          </a:xfrm>
          <a:prstGeom prst="rect">
            <a:avLst/>
          </a:prstGeom>
          <a:noFill/>
          <a:ln>
            <a:noFill/>
          </a:ln>
        </p:spPr>
        <p:txBody>
          <a:bodyPr spcFirstLastPara="1" wrap="square" lIns="91425" tIns="45700" rIns="91425" bIns="45700" anchor="ctr"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33" name="Google Shape;33;p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39" name="Google Shape;39;p6"/>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0" name="Google Shape;40;p6"/>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1" name="Google Shape;41;p6"/>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2" name="Google Shape;42;p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lstStyle>
            <a:lvl1pPr marL="457200" lvl="0" indent="-355600" algn="l">
              <a:spcBef>
                <a:spcPts val="4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600"/>
              </a:spcBef>
              <a:spcAft>
                <a:spcPts val="0"/>
              </a:spcAft>
              <a:buSzPts val="1600"/>
              <a:buChar char="•"/>
              <a:defRPr sz="1600"/>
            </a:lvl3pPr>
            <a:lvl4pPr marL="1828800" lvl="3" indent="-317500" algn="l">
              <a:spcBef>
                <a:spcPts val="600"/>
              </a:spcBef>
              <a:spcAft>
                <a:spcPts val="0"/>
              </a:spcAft>
              <a:buSzPts val="1400"/>
              <a:buChar char="•"/>
              <a:defRPr sz="1400"/>
            </a:lvl4pPr>
            <a:lvl5pPr marL="2286000" lvl="4" indent="-317500" algn="l">
              <a:spcBef>
                <a:spcPts val="600"/>
              </a:spcBef>
              <a:spcAft>
                <a:spcPts val="0"/>
              </a:spcAft>
              <a:buSzPts val="1400"/>
              <a:buChar char="•"/>
              <a:defRPr sz="1400"/>
            </a:lvl5pPr>
            <a:lvl6pPr marL="2743200" lvl="5" indent="-317500" algn="l">
              <a:spcBef>
                <a:spcPts val="600"/>
              </a:spcBef>
              <a:spcAft>
                <a:spcPts val="0"/>
              </a:spcAft>
              <a:buSzPts val="1400"/>
              <a:buChar char="•"/>
              <a:defRPr sz="1400"/>
            </a:lvl6pPr>
            <a:lvl7pPr marL="3200400" lvl="6" indent="-317500" algn="l">
              <a:spcBef>
                <a:spcPts val="600"/>
              </a:spcBef>
              <a:spcAft>
                <a:spcPts val="0"/>
              </a:spcAft>
              <a:buSzPts val="1400"/>
              <a:buChar char="•"/>
              <a:defRPr sz="1400"/>
            </a:lvl7pPr>
            <a:lvl8pPr marL="3657600" lvl="7" indent="-317500" algn="l">
              <a:spcBef>
                <a:spcPts val="600"/>
              </a:spcBef>
              <a:spcAft>
                <a:spcPts val="0"/>
              </a:spcAft>
              <a:buSzPts val="1400"/>
              <a:buChar char="•"/>
              <a:defRPr sz="1400"/>
            </a:lvl8pPr>
            <a:lvl9pPr marL="4114800" lvl="8" indent="-317500" algn="l">
              <a:spcBef>
                <a:spcPts val="600"/>
              </a:spcBef>
              <a:spcAft>
                <a:spcPts val="600"/>
              </a:spcAft>
              <a:buSzPts val="1400"/>
              <a:buChar char="•"/>
              <a:defRPr sz="1400"/>
            </a:lvl9pPr>
          </a:lstStyle>
          <a:p>
            <a:endParaRPr/>
          </a:p>
        </p:txBody>
      </p:sp>
      <p:sp>
        <p:nvSpPr>
          <p:cNvPr id="57" name="Google Shape;57;p9"/>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lstStyle>
            <a:lvl1pPr marL="457200" lvl="0" indent="-228600" algn="l">
              <a:spcBef>
                <a:spcPts val="320"/>
              </a:spcBef>
              <a:spcAft>
                <a:spcPts val="0"/>
              </a:spcAft>
              <a:buSzPts val="1600"/>
              <a:buNone/>
              <a:defRPr sz="16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58" name="Google Shape;58;p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a:spLocks noGrp="1"/>
          </p:cNvSpPr>
          <p:nvPr>
            <p:ph type="pic" idx="2"/>
          </p:nvPr>
        </p:nvSpPr>
        <p:spPr>
          <a:xfrm>
            <a:off x="7433733" y="-18288"/>
            <a:ext cx="3276599" cy="6903720"/>
          </a:xfrm>
          <a:prstGeom prst="rect">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lstStyle>
            <a:lvl1pPr marR="0" lvl="0" algn="ctr" rtl="0">
              <a:spcBef>
                <a:spcPts val="32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1pPr>
            <a:lvl2pPr marR="0" lvl="1"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2pPr>
            <a:lvl3pPr marR="0" lvl="2"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3pPr>
            <a:lvl4pPr marR="0" lvl="3"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4pPr>
            <a:lvl5pPr marR="0" lvl="4"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5pPr>
            <a:lvl6pPr marR="0" lvl="5"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6pPr>
            <a:lvl7pPr marR="0" lvl="6"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7pPr>
            <a:lvl8pPr marR="0" lvl="7" algn="l" rtl="0">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8pPr>
            <a:lvl9pPr marR="0" lvl="8" algn="l" rtl="0">
              <a:spcBef>
                <a:spcPts val="600"/>
              </a:spcBef>
              <a:spcAft>
                <a:spcPts val="60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9pPr>
          </a:lstStyle>
          <a:p>
            <a:endParaRPr/>
          </a:p>
        </p:txBody>
      </p:sp>
      <p:sp>
        <p:nvSpPr>
          <p:cNvPr id="64" name="Google Shape;64;p10"/>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lstStyle>
            <a:lvl1pPr marL="457200" lvl="0" indent="-228600" algn="l">
              <a:spcBef>
                <a:spcPts val="360"/>
              </a:spcBef>
              <a:spcAft>
                <a:spcPts val="0"/>
              </a:spcAft>
              <a:buSzPts val="1800"/>
              <a:buNone/>
              <a:defRPr sz="18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5" name="Google Shape;65;p10"/>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marR="0" lvl="0" indent="-355600" algn="l" rtl="0">
              <a:spcBef>
                <a:spcPts val="400"/>
              </a:spcBef>
              <a:spcAft>
                <a:spcPts val="0"/>
              </a:spcAft>
              <a:buClr>
                <a:schemeClr val="lt1"/>
              </a:buClr>
              <a:buSzPts val="2000"/>
              <a:buFont typeface="Arial"/>
              <a:buChar char="•"/>
              <a:defRPr sz="2000" b="0" i="0" u="none" strike="noStrike" cap="small">
                <a:solidFill>
                  <a:schemeClr val="lt1"/>
                </a:solidFill>
                <a:latin typeface="Century Gothic"/>
                <a:ea typeface="Century Gothic"/>
                <a:cs typeface="Century Gothic"/>
                <a:sym typeface="Century Gothic"/>
              </a:defRPr>
            </a:lvl1pPr>
            <a:lvl2pPr marL="914400" marR="0" lvl="1" indent="-342900" algn="l" rtl="0">
              <a:spcBef>
                <a:spcPts val="600"/>
              </a:spcBef>
              <a:spcAft>
                <a:spcPts val="0"/>
              </a:spcAft>
              <a:buClr>
                <a:schemeClr val="lt1"/>
              </a:buClr>
              <a:buSzPts val="1800"/>
              <a:buFont typeface="Arial"/>
              <a:buChar char="•"/>
              <a:defRPr sz="1800" b="0" i="0" u="none" strike="noStrike" cap="small">
                <a:solidFill>
                  <a:schemeClr val="lt1"/>
                </a:solidFill>
                <a:latin typeface="Century Gothic"/>
                <a:ea typeface="Century Gothic"/>
                <a:cs typeface="Century Gothic"/>
                <a:sym typeface="Century Gothic"/>
              </a:defRPr>
            </a:lvl2pPr>
            <a:lvl3pPr marL="1371600" marR="0" lvl="2" indent="-330200" algn="l" rtl="0">
              <a:spcBef>
                <a:spcPts val="600"/>
              </a:spcBef>
              <a:spcAft>
                <a:spcPts val="0"/>
              </a:spcAft>
              <a:buClr>
                <a:schemeClr val="lt1"/>
              </a:buClr>
              <a:buSzPts val="1600"/>
              <a:buFont typeface="Arial"/>
              <a:buChar char="•"/>
              <a:defRPr sz="1600" b="0" i="0" u="none" strike="noStrike" cap="small">
                <a:solidFill>
                  <a:schemeClr val="lt1"/>
                </a:solidFill>
                <a:latin typeface="Century Gothic"/>
                <a:ea typeface="Century Gothic"/>
                <a:cs typeface="Century Gothic"/>
                <a:sym typeface="Century Gothic"/>
              </a:defRPr>
            </a:lvl3pPr>
            <a:lvl4pPr marL="1828800" marR="0" lvl="3"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4pPr>
            <a:lvl5pPr marL="2286000" marR="0" lvl="4"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5pPr>
            <a:lvl6pPr marL="2743200" marR="0" lvl="5"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6pPr>
            <a:lvl7pPr marL="3200400" marR="0" lvl="6"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7pPr>
            <a:lvl8pPr marL="3657600" marR="0" lvl="7"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8" name="Google Shape;8;p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rgbClr val="BFBFBF"/>
                </a:solidFill>
                <a:latin typeface="Century Gothic"/>
                <a:ea typeface="Century Gothic"/>
                <a:cs typeface="Century Gothic"/>
                <a:sym typeface="Century Gothic"/>
              </a:defRPr>
            </a:lvl1pPr>
            <a:lvl2pPr marL="0" marR="0" lvl="1" indent="0" algn="r" rtl="0">
              <a:spcBef>
                <a:spcPts val="0"/>
              </a:spcBef>
              <a:buNone/>
              <a:defRPr sz="900" b="1" i="0" u="none" strike="noStrike" cap="none">
                <a:solidFill>
                  <a:srgbClr val="BFBFBF"/>
                </a:solidFill>
                <a:latin typeface="Century Gothic"/>
                <a:ea typeface="Century Gothic"/>
                <a:cs typeface="Century Gothic"/>
                <a:sym typeface="Century Gothic"/>
              </a:defRPr>
            </a:lvl2pPr>
            <a:lvl3pPr marL="0" marR="0" lvl="2" indent="0" algn="r" rtl="0">
              <a:spcBef>
                <a:spcPts val="0"/>
              </a:spcBef>
              <a:buNone/>
              <a:defRPr sz="900" b="1" i="0" u="none" strike="noStrike" cap="none">
                <a:solidFill>
                  <a:srgbClr val="BFBFBF"/>
                </a:solidFill>
                <a:latin typeface="Century Gothic"/>
                <a:ea typeface="Century Gothic"/>
                <a:cs typeface="Century Gothic"/>
                <a:sym typeface="Century Gothic"/>
              </a:defRPr>
            </a:lvl3pPr>
            <a:lvl4pPr marL="0" marR="0" lvl="3" indent="0" algn="r" rtl="0">
              <a:spcBef>
                <a:spcPts val="0"/>
              </a:spcBef>
              <a:buNone/>
              <a:defRPr sz="900" b="1" i="0" u="none" strike="noStrike" cap="none">
                <a:solidFill>
                  <a:srgbClr val="BFBFBF"/>
                </a:solidFill>
                <a:latin typeface="Century Gothic"/>
                <a:ea typeface="Century Gothic"/>
                <a:cs typeface="Century Gothic"/>
                <a:sym typeface="Century Gothic"/>
              </a:defRPr>
            </a:lvl4pPr>
            <a:lvl5pPr marL="0" marR="0" lvl="4" indent="0" algn="r" rtl="0">
              <a:spcBef>
                <a:spcPts val="0"/>
              </a:spcBef>
              <a:buNone/>
              <a:defRPr sz="900" b="1" i="0" u="none" strike="noStrike" cap="none">
                <a:solidFill>
                  <a:srgbClr val="BFBFBF"/>
                </a:solidFill>
                <a:latin typeface="Century Gothic"/>
                <a:ea typeface="Century Gothic"/>
                <a:cs typeface="Century Gothic"/>
                <a:sym typeface="Century Gothic"/>
              </a:defRPr>
            </a:lvl5pPr>
            <a:lvl6pPr marL="0" marR="0" lvl="5" indent="0" algn="r" rtl="0">
              <a:spcBef>
                <a:spcPts val="0"/>
              </a:spcBef>
              <a:buNone/>
              <a:defRPr sz="900" b="1" i="0" u="none" strike="noStrike" cap="none">
                <a:solidFill>
                  <a:srgbClr val="BFBFBF"/>
                </a:solidFill>
                <a:latin typeface="Century Gothic"/>
                <a:ea typeface="Century Gothic"/>
                <a:cs typeface="Century Gothic"/>
                <a:sym typeface="Century Gothic"/>
              </a:defRPr>
            </a:lvl6pPr>
            <a:lvl7pPr marL="0" marR="0" lvl="6" indent="0" algn="r" rtl="0">
              <a:spcBef>
                <a:spcPts val="0"/>
              </a:spcBef>
              <a:buNone/>
              <a:defRPr sz="900" b="1" i="0" u="none" strike="noStrike" cap="none">
                <a:solidFill>
                  <a:srgbClr val="BFBFBF"/>
                </a:solidFill>
                <a:latin typeface="Century Gothic"/>
                <a:ea typeface="Century Gothic"/>
                <a:cs typeface="Century Gothic"/>
                <a:sym typeface="Century Gothic"/>
              </a:defRPr>
            </a:lvl7pPr>
            <a:lvl8pPr marL="0" marR="0" lvl="7" indent="0" algn="r" rtl="0">
              <a:spcBef>
                <a:spcPts val="0"/>
              </a:spcBef>
              <a:buNone/>
              <a:defRPr sz="900" b="1" i="0" u="none" strike="noStrike" cap="none">
                <a:solidFill>
                  <a:srgbClr val="BFBFBF"/>
                </a:solidFill>
                <a:latin typeface="Century Gothic"/>
                <a:ea typeface="Century Gothic"/>
                <a:cs typeface="Century Gothic"/>
                <a:sym typeface="Century Gothic"/>
              </a:defRPr>
            </a:lvl8pPr>
            <a:lvl9pPr marL="0" marR="0" lvl="8" indent="0" algn="r" rtl="0">
              <a:spcBef>
                <a:spcPts val="0"/>
              </a:spcBef>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Convolutional_neural_networ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Convolutional_neural_networ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ctrTitle"/>
          </p:nvPr>
        </p:nvSpPr>
        <p:spPr>
          <a:xfrm>
            <a:off x="1751000" y="2289551"/>
            <a:ext cx="8676300" cy="8892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solidFill>
                  <a:srgbClr val="FFFFFF"/>
                </a:solidFill>
              </a:rPr>
              <a:t>Groupon Reviews Analysis</a:t>
            </a:r>
            <a:endParaRPr/>
          </a:p>
        </p:txBody>
      </p:sp>
      <p:sp>
        <p:nvSpPr>
          <p:cNvPr id="129" name="Google Shape;129;p19"/>
          <p:cNvSpPr txBox="1">
            <a:spLocks noGrp="1"/>
          </p:cNvSpPr>
          <p:nvPr>
            <p:ph type="subTitle" idx="1"/>
          </p:nvPr>
        </p:nvSpPr>
        <p:spPr>
          <a:xfrm>
            <a:off x="1751012" y="3704325"/>
            <a:ext cx="8676300" cy="1905000"/>
          </a:xfrm>
          <a:prstGeom prst="rect">
            <a:avLst/>
          </a:prstGeom>
        </p:spPr>
        <p:txBody>
          <a:bodyPr spcFirstLastPara="1" wrap="square" lIns="91425" tIns="45700" rIns="91425" bIns="45700" anchor="t" anchorCtr="0">
            <a:noAutofit/>
          </a:bodyPr>
          <a:lstStyle/>
          <a:p>
            <a:pPr marL="0" lvl="0" indent="0" algn="ctr" rtl="0">
              <a:lnSpc>
                <a:spcPct val="115000"/>
              </a:lnSpc>
              <a:spcBef>
                <a:spcPts val="500"/>
              </a:spcBef>
              <a:spcAft>
                <a:spcPts val="0"/>
              </a:spcAft>
              <a:buClr>
                <a:schemeClr val="dk1"/>
              </a:buClr>
              <a:buSzPts val="1100"/>
              <a:buFont typeface="Arial"/>
              <a:buNone/>
            </a:pPr>
            <a:r>
              <a:rPr lang="en-US">
                <a:solidFill>
                  <a:srgbClr val="FFFFFF"/>
                </a:solidFill>
              </a:rPr>
              <a:t>Students: Haitao Liu , Tianyu Liu, Jhaohan Chen, Lingyao Kong</a:t>
            </a:r>
            <a:endParaRPr>
              <a:solidFill>
                <a:srgbClr val="FFFFFF"/>
              </a:solidFill>
            </a:endParaRPr>
          </a:p>
          <a:p>
            <a:pPr marL="0" lvl="0" indent="0" algn="ctr" rtl="0">
              <a:lnSpc>
                <a:spcPct val="115000"/>
              </a:lnSpc>
              <a:spcBef>
                <a:spcPts val="600"/>
              </a:spcBef>
              <a:spcAft>
                <a:spcPts val="0"/>
              </a:spcAft>
              <a:buClr>
                <a:schemeClr val="dk1"/>
              </a:buClr>
              <a:buSzPts val="1100"/>
              <a:buFont typeface="Arial"/>
              <a:buNone/>
            </a:pPr>
            <a:r>
              <a:rPr lang="en-US">
                <a:solidFill>
                  <a:srgbClr val="FFFFFF"/>
                </a:solidFill>
              </a:rPr>
              <a:t>Instructor: Rong Liu</a:t>
            </a:r>
            <a:endParaRPr>
              <a:solidFill>
                <a:srgbClr val="FFFFFF"/>
              </a:solidFill>
            </a:endParaRPr>
          </a:p>
          <a:p>
            <a:pPr marL="0" lvl="0" indent="0" algn="ctr" rtl="0">
              <a:spcBef>
                <a:spcPts val="600"/>
              </a:spcBef>
              <a:spcAft>
                <a:spcPts val="6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45B80C-4E1A-4B47-AE83-F6E8819DBD95}"/>
              </a:ext>
            </a:extLst>
          </p:cNvPr>
          <p:cNvSpPr txBox="1"/>
          <p:nvPr/>
        </p:nvSpPr>
        <p:spPr>
          <a:xfrm>
            <a:off x="525780" y="354330"/>
            <a:ext cx="6428363" cy="923330"/>
          </a:xfrm>
          <a:prstGeom prst="rect">
            <a:avLst/>
          </a:prstGeom>
          <a:noFill/>
        </p:spPr>
        <p:txBody>
          <a:bodyPr wrap="none" rtlCol="0">
            <a:spAutoFit/>
          </a:bodyPr>
          <a:lstStyle/>
          <a:p>
            <a:r>
              <a:rPr lang="en-US" sz="4000" b="1" dirty="0">
                <a:solidFill>
                  <a:schemeClr val="bg1"/>
                </a:solidFill>
              </a:rPr>
              <a:t>Naïve Sentiment Analysis</a:t>
            </a:r>
          </a:p>
          <a:p>
            <a:endParaRPr lang="en-US" dirty="0">
              <a:solidFill>
                <a:schemeClr val="bg1"/>
              </a:solidFill>
            </a:endParaRPr>
          </a:p>
        </p:txBody>
      </p:sp>
      <p:sp>
        <p:nvSpPr>
          <p:cNvPr id="5" name="TextBox 4">
            <a:extLst>
              <a:ext uri="{FF2B5EF4-FFF2-40B4-BE49-F238E27FC236}">
                <a16:creationId xmlns:a16="http://schemas.microsoft.com/office/drawing/2014/main" id="{69166FA3-4505-A94D-B908-4D2C35977CE7}"/>
              </a:ext>
            </a:extLst>
          </p:cNvPr>
          <p:cNvSpPr txBox="1"/>
          <p:nvPr/>
        </p:nvSpPr>
        <p:spPr>
          <a:xfrm>
            <a:off x="525780" y="1510665"/>
            <a:ext cx="7272655" cy="4031873"/>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Two dictionaries including positive and negative words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Count the number of positive and negative words in a review</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2000" dirty="0">
                <a:solidFill>
                  <a:schemeClr val="bg1"/>
                </a:solidFill>
              </a:rPr>
              <a:t>Positive words &lt; Negative words           </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Positive words &gt; Negative words</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Positive words = Negative words</a:t>
            </a:r>
          </a:p>
          <a:p>
            <a:pPr marL="285750" indent="-285750">
              <a:buFont typeface="Arial" panose="020B0604020202020204" pitchFamily="34" charset="0"/>
              <a:buChar char="•"/>
            </a:pPr>
            <a:endParaRPr lang="en-US" dirty="0">
              <a:solidFill>
                <a:schemeClr val="bg1"/>
              </a:solidFill>
            </a:endParaRPr>
          </a:p>
        </p:txBody>
      </p:sp>
      <p:pic>
        <p:nvPicPr>
          <p:cNvPr id="7" name="Picture 6">
            <a:extLst>
              <a:ext uri="{FF2B5EF4-FFF2-40B4-BE49-F238E27FC236}">
                <a16:creationId xmlns:a16="http://schemas.microsoft.com/office/drawing/2014/main" id="{2FE5D03A-B278-B74D-B02A-0ADE106BDA49}"/>
              </a:ext>
            </a:extLst>
          </p:cNvPr>
          <p:cNvPicPr>
            <a:picLocks noChangeAspect="1"/>
          </p:cNvPicPr>
          <p:nvPr/>
        </p:nvPicPr>
        <p:blipFill>
          <a:blip r:embed="rId2"/>
          <a:stretch>
            <a:fillRect/>
          </a:stretch>
        </p:blipFill>
        <p:spPr>
          <a:xfrm>
            <a:off x="8323580" y="1339215"/>
            <a:ext cx="1337310" cy="4838700"/>
          </a:xfrm>
          <a:prstGeom prst="rect">
            <a:avLst/>
          </a:prstGeom>
        </p:spPr>
      </p:pic>
      <p:pic>
        <p:nvPicPr>
          <p:cNvPr id="9" name="Picture 8">
            <a:extLst>
              <a:ext uri="{FF2B5EF4-FFF2-40B4-BE49-F238E27FC236}">
                <a16:creationId xmlns:a16="http://schemas.microsoft.com/office/drawing/2014/main" id="{8EF96EC3-84C1-0343-96E5-09E4F94DA1C8}"/>
              </a:ext>
            </a:extLst>
          </p:cNvPr>
          <p:cNvPicPr>
            <a:picLocks noChangeAspect="1"/>
          </p:cNvPicPr>
          <p:nvPr/>
        </p:nvPicPr>
        <p:blipFill rotWithShape="1">
          <a:blip r:embed="rId3"/>
          <a:srcRect r="13773"/>
          <a:stretch/>
        </p:blipFill>
        <p:spPr>
          <a:xfrm>
            <a:off x="9923780" y="1339215"/>
            <a:ext cx="1363345" cy="4838700"/>
          </a:xfrm>
          <a:prstGeom prst="rect">
            <a:avLst/>
          </a:prstGeom>
        </p:spPr>
      </p:pic>
      <p:pic>
        <p:nvPicPr>
          <p:cNvPr id="12" name="Picture 11">
            <a:extLst>
              <a:ext uri="{FF2B5EF4-FFF2-40B4-BE49-F238E27FC236}">
                <a16:creationId xmlns:a16="http://schemas.microsoft.com/office/drawing/2014/main" id="{976CFF05-3E04-9C48-80AC-DCCF38FE3112}"/>
              </a:ext>
            </a:extLst>
          </p:cNvPr>
          <p:cNvPicPr>
            <a:picLocks noChangeAspect="1"/>
          </p:cNvPicPr>
          <p:nvPr/>
        </p:nvPicPr>
        <p:blipFill>
          <a:blip r:embed="rId4"/>
          <a:stretch>
            <a:fillRect/>
          </a:stretch>
        </p:blipFill>
        <p:spPr>
          <a:xfrm flipH="1">
            <a:off x="5663119" y="3486150"/>
            <a:ext cx="572581" cy="572581"/>
          </a:xfrm>
          <a:prstGeom prst="rect">
            <a:avLst/>
          </a:prstGeom>
        </p:spPr>
      </p:pic>
      <p:pic>
        <p:nvPicPr>
          <p:cNvPr id="14" name="Picture 13">
            <a:extLst>
              <a:ext uri="{FF2B5EF4-FFF2-40B4-BE49-F238E27FC236}">
                <a16:creationId xmlns:a16="http://schemas.microsoft.com/office/drawing/2014/main" id="{25EA761D-6A50-3A46-9CF5-FB071591F87A}"/>
              </a:ext>
            </a:extLst>
          </p:cNvPr>
          <p:cNvPicPr>
            <a:picLocks noChangeAspect="1"/>
          </p:cNvPicPr>
          <p:nvPr/>
        </p:nvPicPr>
        <p:blipFill rotWithShape="1">
          <a:blip r:embed="rId5"/>
          <a:srcRect l="11375" r="19060"/>
          <a:stretch/>
        </p:blipFill>
        <p:spPr>
          <a:xfrm>
            <a:off x="5663119" y="4058731"/>
            <a:ext cx="567637" cy="541811"/>
          </a:xfrm>
          <a:prstGeom prst="rect">
            <a:avLst/>
          </a:prstGeom>
        </p:spPr>
      </p:pic>
      <p:pic>
        <p:nvPicPr>
          <p:cNvPr id="16" name="Picture 15">
            <a:extLst>
              <a:ext uri="{FF2B5EF4-FFF2-40B4-BE49-F238E27FC236}">
                <a16:creationId xmlns:a16="http://schemas.microsoft.com/office/drawing/2014/main" id="{983BFEFF-1ECF-8744-A870-E413218847C4}"/>
              </a:ext>
            </a:extLst>
          </p:cNvPr>
          <p:cNvPicPr>
            <a:picLocks noChangeAspect="1"/>
          </p:cNvPicPr>
          <p:nvPr/>
        </p:nvPicPr>
        <p:blipFill rotWithShape="1">
          <a:blip r:embed="rId6"/>
          <a:srcRect l="14754" t="2218" b="5263"/>
          <a:stretch/>
        </p:blipFill>
        <p:spPr>
          <a:xfrm>
            <a:off x="5658174" y="4600542"/>
            <a:ext cx="572581" cy="658023"/>
          </a:xfrm>
          <a:prstGeom prst="rect">
            <a:avLst/>
          </a:prstGeom>
        </p:spPr>
      </p:pic>
    </p:spTree>
    <p:extLst>
      <p:ext uri="{BB962C8B-B14F-4D97-AF65-F5344CB8AC3E}">
        <p14:creationId xmlns:p14="http://schemas.microsoft.com/office/powerpoint/2010/main" val="1392635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330698C-97A0-2E43-9F86-E9BA362990F4}"/>
              </a:ext>
            </a:extLst>
          </p:cNvPr>
          <p:cNvSpPr txBox="1"/>
          <p:nvPr/>
        </p:nvSpPr>
        <p:spPr>
          <a:xfrm>
            <a:off x="525780" y="354330"/>
            <a:ext cx="6428363" cy="923330"/>
          </a:xfrm>
          <a:prstGeom prst="rect">
            <a:avLst/>
          </a:prstGeom>
          <a:noFill/>
        </p:spPr>
        <p:txBody>
          <a:bodyPr wrap="none" rtlCol="0">
            <a:spAutoFit/>
          </a:bodyPr>
          <a:lstStyle/>
          <a:p>
            <a:r>
              <a:rPr lang="en-US" sz="4000" b="1" dirty="0">
                <a:solidFill>
                  <a:schemeClr val="bg1"/>
                </a:solidFill>
              </a:rPr>
              <a:t>Naïve Sentiment Analysis</a:t>
            </a:r>
          </a:p>
          <a:p>
            <a:endParaRPr lang="en-US" dirty="0">
              <a:solidFill>
                <a:schemeClr val="bg1"/>
              </a:solidFill>
            </a:endParaRPr>
          </a:p>
        </p:txBody>
      </p:sp>
      <p:cxnSp>
        <p:nvCxnSpPr>
          <p:cNvPr id="33" name="Straight Connector 32">
            <a:extLst>
              <a:ext uri="{FF2B5EF4-FFF2-40B4-BE49-F238E27FC236}">
                <a16:creationId xmlns:a16="http://schemas.microsoft.com/office/drawing/2014/main" id="{CE964638-44EB-9043-BD6A-702C1BC2D2C9}"/>
              </a:ext>
            </a:extLst>
          </p:cNvPr>
          <p:cNvCxnSpPr>
            <a:cxnSpLocks/>
          </p:cNvCxnSpPr>
          <p:nvPr/>
        </p:nvCxnSpPr>
        <p:spPr>
          <a:xfrm flipH="1">
            <a:off x="6200896" y="1055370"/>
            <a:ext cx="52244" cy="5692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D6DB3C-DD2A-794A-9882-BFA938976254}"/>
              </a:ext>
            </a:extLst>
          </p:cNvPr>
          <p:cNvSpPr txBox="1"/>
          <p:nvPr/>
        </p:nvSpPr>
        <p:spPr>
          <a:xfrm>
            <a:off x="613998" y="1339215"/>
            <a:ext cx="4777740" cy="2985433"/>
          </a:xfrm>
          <a:prstGeom prst="rect">
            <a:avLst/>
          </a:prstGeom>
          <a:noFill/>
        </p:spPr>
        <p:txBody>
          <a:bodyPr wrap="square" rtlCol="0">
            <a:spAutoFit/>
          </a:bodyPr>
          <a:lstStyle/>
          <a:p>
            <a:r>
              <a:rPr lang="en-US" sz="2000" dirty="0">
                <a:solidFill>
                  <a:schemeClr val="bg1"/>
                </a:solidFill>
              </a:rPr>
              <a:t>Assign the neutral sentiment to negative labels</a:t>
            </a:r>
          </a:p>
          <a:p>
            <a:r>
              <a:rPr lang="en-US" sz="2000" dirty="0">
                <a:solidFill>
                  <a:schemeClr val="bg1"/>
                </a:solidFill>
              </a:rPr>
              <a:t>Accuracy: 0.87</a:t>
            </a:r>
          </a:p>
          <a:p>
            <a:r>
              <a:rPr lang="en-US" sz="2000" dirty="0">
                <a:solidFill>
                  <a:schemeClr val="bg1"/>
                </a:solidFill>
              </a:rPr>
              <a:t>Confusion Matrix:</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2400" dirty="0">
                <a:solidFill>
                  <a:schemeClr val="bg1"/>
                </a:solidFill>
              </a:rPr>
              <a:t>Performance:</a:t>
            </a:r>
          </a:p>
          <a:p>
            <a:endParaRPr lang="en-US" dirty="0">
              <a:solidFill>
                <a:schemeClr val="bg1"/>
              </a:solidFill>
            </a:endParaRPr>
          </a:p>
        </p:txBody>
      </p:sp>
      <p:sp>
        <p:nvSpPr>
          <p:cNvPr id="22" name="TextBox 21">
            <a:extLst>
              <a:ext uri="{FF2B5EF4-FFF2-40B4-BE49-F238E27FC236}">
                <a16:creationId xmlns:a16="http://schemas.microsoft.com/office/drawing/2014/main" id="{646F8A19-322E-4B4D-B60F-C2CD6AF1694F}"/>
              </a:ext>
            </a:extLst>
          </p:cNvPr>
          <p:cNvSpPr txBox="1"/>
          <p:nvPr/>
        </p:nvSpPr>
        <p:spPr>
          <a:xfrm>
            <a:off x="7109460" y="1339215"/>
            <a:ext cx="4213860" cy="2985433"/>
          </a:xfrm>
          <a:prstGeom prst="rect">
            <a:avLst/>
          </a:prstGeom>
          <a:noFill/>
        </p:spPr>
        <p:txBody>
          <a:bodyPr wrap="square" rtlCol="0">
            <a:spAutoFit/>
          </a:bodyPr>
          <a:lstStyle/>
          <a:p>
            <a:r>
              <a:rPr lang="en-US" sz="2000" dirty="0">
                <a:solidFill>
                  <a:schemeClr val="bg1"/>
                </a:solidFill>
              </a:rPr>
              <a:t>Assign the neutral sentiment to positive labels</a:t>
            </a:r>
          </a:p>
          <a:p>
            <a:r>
              <a:rPr lang="en-US" sz="2000" dirty="0">
                <a:solidFill>
                  <a:schemeClr val="bg1"/>
                </a:solidFill>
              </a:rPr>
              <a:t>Accuracy : 0.91</a:t>
            </a:r>
          </a:p>
          <a:p>
            <a:r>
              <a:rPr lang="en-US" sz="2000" dirty="0">
                <a:solidFill>
                  <a:schemeClr val="bg1"/>
                </a:solidFill>
              </a:rPr>
              <a:t>Confusion Matrix:</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2400" dirty="0">
                <a:solidFill>
                  <a:schemeClr val="bg1"/>
                </a:solidFill>
              </a:rPr>
              <a:t>Performance:</a:t>
            </a:r>
          </a:p>
          <a:p>
            <a:endParaRPr lang="en-US" dirty="0">
              <a:solidFill>
                <a:schemeClr val="bg1"/>
              </a:solidFill>
            </a:endParaRPr>
          </a:p>
        </p:txBody>
      </p:sp>
      <p:pic>
        <p:nvPicPr>
          <p:cNvPr id="26" name="Picture 25">
            <a:extLst>
              <a:ext uri="{FF2B5EF4-FFF2-40B4-BE49-F238E27FC236}">
                <a16:creationId xmlns:a16="http://schemas.microsoft.com/office/drawing/2014/main" id="{8A74651C-9572-A149-A124-6FF11B5C014F}"/>
              </a:ext>
            </a:extLst>
          </p:cNvPr>
          <p:cNvPicPr>
            <a:picLocks noChangeAspect="1"/>
          </p:cNvPicPr>
          <p:nvPr/>
        </p:nvPicPr>
        <p:blipFill>
          <a:blip r:embed="rId2"/>
          <a:stretch>
            <a:fillRect/>
          </a:stretch>
        </p:blipFill>
        <p:spPr>
          <a:xfrm>
            <a:off x="2890111" y="2902248"/>
            <a:ext cx="2032000" cy="1422400"/>
          </a:xfrm>
          <a:prstGeom prst="rect">
            <a:avLst/>
          </a:prstGeom>
        </p:spPr>
      </p:pic>
      <p:pic>
        <p:nvPicPr>
          <p:cNvPr id="28" name="Picture 27">
            <a:extLst>
              <a:ext uri="{FF2B5EF4-FFF2-40B4-BE49-F238E27FC236}">
                <a16:creationId xmlns:a16="http://schemas.microsoft.com/office/drawing/2014/main" id="{2F44FD8E-ED62-E448-8D51-E763F0EEA907}"/>
              </a:ext>
            </a:extLst>
          </p:cNvPr>
          <p:cNvPicPr>
            <a:picLocks noChangeAspect="1"/>
          </p:cNvPicPr>
          <p:nvPr/>
        </p:nvPicPr>
        <p:blipFill>
          <a:blip r:embed="rId3"/>
          <a:stretch>
            <a:fillRect/>
          </a:stretch>
        </p:blipFill>
        <p:spPr>
          <a:xfrm>
            <a:off x="9233642" y="2804478"/>
            <a:ext cx="1727200" cy="1435100"/>
          </a:xfrm>
          <a:prstGeom prst="rect">
            <a:avLst/>
          </a:prstGeom>
        </p:spPr>
      </p:pic>
      <p:pic>
        <p:nvPicPr>
          <p:cNvPr id="30" name="Picture 29">
            <a:extLst>
              <a:ext uri="{FF2B5EF4-FFF2-40B4-BE49-F238E27FC236}">
                <a16:creationId xmlns:a16="http://schemas.microsoft.com/office/drawing/2014/main" id="{4FD2F8F8-5A35-F643-BABA-53BF667714FD}"/>
              </a:ext>
            </a:extLst>
          </p:cNvPr>
          <p:cNvPicPr>
            <a:picLocks noChangeAspect="1"/>
          </p:cNvPicPr>
          <p:nvPr/>
        </p:nvPicPr>
        <p:blipFill>
          <a:blip r:embed="rId4"/>
          <a:stretch>
            <a:fillRect/>
          </a:stretch>
        </p:blipFill>
        <p:spPr>
          <a:xfrm>
            <a:off x="5319502" y="1001078"/>
            <a:ext cx="1739900" cy="1803400"/>
          </a:xfrm>
          <a:prstGeom prst="rect">
            <a:avLst/>
          </a:prstGeom>
        </p:spPr>
      </p:pic>
      <p:pic>
        <p:nvPicPr>
          <p:cNvPr id="20" name="Picture 19">
            <a:extLst>
              <a:ext uri="{FF2B5EF4-FFF2-40B4-BE49-F238E27FC236}">
                <a16:creationId xmlns:a16="http://schemas.microsoft.com/office/drawing/2014/main" id="{7215C972-2BBA-F540-8E63-67E8A9E86DB5}"/>
              </a:ext>
            </a:extLst>
          </p:cNvPr>
          <p:cNvPicPr>
            <a:picLocks noChangeAspect="1"/>
          </p:cNvPicPr>
          <p:nvPr/>
        </p:nvPicPr>
        <p:blipFill>
          <a:blip r:embed="rId5"/>
          <a:stretch>
            <a:fillRect/>
          </a:stretch>
        </p:blipFill>
        <p:spPr>
          <a:xfrm>
            <a:off x="6391364" y="4478536"/>
            <a:ext cx="5650052" cy="1905000"/>
          </a:xfrm>
          <a:prstGeom prst="rect">
            <a:avLst/>
          </a:prstGeom>
        </p:spPr>
      </p:pic>
      <p:pic>
        <p:nvPicPr>
          <p:cNvPr id="24" name="Picture 23">
            <a:extLst>
              <a:ext uri="{FF2B5EF4-FFF2-40B4-BE49-F238E27FC236}">
                <a16:creationId xmlns:a16="http://schemas.microsoft.com/office/drawing/2014/main" id="{0987D17E-C77A-224A-BCE8-92795BC1B400}"/>
              </a:ext>
            </a:extLst>
          </p:cNvPr>
          <p:cNvPicPr>
            <a:picLocks noChangeAspect="1"/>
          </p:cNvPicPr>
          <p:nvPr/>
        </p:nvPicPr>
        <p:blipFill>
          <a:blip r:embed="rId6"/>
          <a:stretch>
            <a:fillRect/>
          </a:stretch>
        </p:blipFill>
        <p:spPr>
          <a:xfrm>
            <a:off x="209140" y="4478536"/>
            <a:ext cx="5917340" cy="1905000"/>
          </a:xfrm>
          <a:prstGeom prst="rect">
            <a:avLst/>
          </a:prstGeom>
        </p:spPr>
      </p:pic>
    </p:spTree>
    <p:extLst>
      <p:ext uri="{BB962C8B-B14F-4D97-AF65-F5344CB8AC3E}">
        <p14:creationId xmlns:p14="http://schemas.microsoft.com/office/powerpoint/2010/main" val="3585064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F13B8E-0B8C-144C-8223-337E0D3F6098}"/>
              </a:ext>
            </a:extLst>
          </p:cNvPr>
          <p:cNvSpPr txBox="1"/>
          <p:nvPr/>
        </p:nvSpPr>
        <p:spPr>
          <a:xfrm>
            <a:off x="525780" y="354330"/>
            <a:ext cx="6227987" cy="707886"/>
          </a:xfrm>
          <a:prstGeom prst="rect">
            <a:avLst/>
          </a:prstGeom>
          <a:noFill/>
        </p:spPr>
        <p:txBody>
          <a:bodyPr wrap="none" rtlCol="0">
            <a:spAutoFit/>
          </a:bodyPr>
          <a:lstStyle/>
          <a:p>
            <a:r>
              <a:rPr lang="en-US" sz="4000" b="1" dirty="0">
                <a:solidFill>
                  <a:schemeClr val="bg1"/>
                </a:solidFill>
              </a:rPr>
              <a:t>Support Vector Machine</a:t>
            </a:r>
          </a:p>
        </p:txBody>
      </p:sp>
      <p:sp>
        <p:nvSpPr>
          <p:cNvPr id="6" name="TextBox 5">
            <a:extLst>
              <a:ext uri="{FF2B5EF4-FFF2-40B4-BE49-F238E27FC236}">
                <a16:creationId xmlns:a16="http://schemas.microsoft.com/office/drawing/2014/main" id="{F8B7583D-33EF-C247-ACCC-0A0EEC4C7680}"/>
              </a:ext>
            </a:extLst>
          </p:cNvPr>
          <p:cNvSpPr txBox="1"/>
          <p:nvPr/>
        </p:nvSpPr>
        <p:spPr>
          <a:xfrm>
            <a:off x="240030" y="1383030"/>
            <a:ext cx="10495181" cy="3970318"/>
          </a:xfrm>
          <a:prstGeom prst="rect">
            <a:avLst/>
          </a:prstGeom>
          <a:noFill/>
        </p:spPr>
        <p:txBody>
          <a:bodyPr wrap="none" rtlCol="0">
            <a:spAutoFit/>
          </a:bodyPr>
          <a:lstStyle/>
          <a:p>
            <a:pPr marL="285750" indent="-285750">
              <a:buFont typeface="Arial" panose="020B0604020202020204" pitchFamily="34" charset="0"/>
              <a:buChar char="•"/>
            </a:pPr>
            <a:r>
              <a:rPr lang="en-US" sz="3600" dirty="0">
                <a:solidFill>
                  <a:schemeClr val="bg1"/>
                </a:solidFill>
              </a:rPr>
              <a:t>  5 fold cross validation: </a:t>
            </a:r>
          </a:p>
          <a:p>
            <a:r>
              <a:rPr lang="en-US" sz="3600" dirty="0">
                <a:solidFill>
                  <a:schemeClr val="bg1"/>
                </a:solidFill>
              </a:rPr>
              <a:t>                                   The Average Accuracy: 0.86</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  Bias : class weight  </a:t>
            </a:r>
          </a:p>
          <a:p>
            <a:r>
              <a:rPr lang="en-US" sz="3600" dirty="0">
                <a:solidFill>
                  <a:schemeClr val="bg1"/>
                </a:solidFill>
              </a:rPr>
              <a:t>                                   0.5:30</a:t>
            </a:r>
          </a:p>
          <a:p>
            <a:pPr marL="571500" indent="-571500">
              <a:buFont typeface="Arial" panose="020B0604020202020204" pitchFamily="34" charset="0"/>
              <a:buChar char="•"/>
            </a:pPr>
            <a:endParaRPr lang="en-US" sz="3600" dirty="0">
              <a:solidFill>
                <a:schemeClr val="bg1"/>
              </a:solidFill>
            </a:endParaRPr>
          </a:p>
          <a:p>
            <a:pPr marL="571500" indent="-571500">
              <a:buFont typeface="Arial" panose="020B0604020202020204" pitchFamily="34" charset="0"/>
              <a:buChar char="•"/>
            </a:pPr>
            <a:r>
              <a:rPr lang="en-US" sz="3600" dirty="0">
                <a:solidFill>
                  <a:schemeClr val="bg1"/>
                </a:solidFill>
              </a:rPr>
              <a:t>TF-IDF, labels</a:t>
            </a:r>
          </a:p>
        </p:txBody>
      </p:sp>
    </p:spTree>
    <p:extLst>
      <p:ext uri="{BB962C8B-B14F-4D97-AF65-F5344CB8AC3E}">
        <p14:creationId xmlns:p14="http://schemas.microsoft.com/office/powerpoint/2010/main" val="1866798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3D45CB-8DF1-2C41-9842-817D66B95A94}"/>
              </a:ext>
            </a:extLst>
          </p:cNvPr>
          <p:cNvSpPr txBox="1"/>
          <p:nvPr/>
        </p:nvSpPr>
        <p:spPr>
          <a:xfrm>
            <a:off x="525780" y="354330"/>
            <a:ext cx="6227987" cy="707886"/>
          </a:xfrm>
          <a:prstGeom prst="rect">
            <a:avLst/>
          </a:prstGeom>
          <a:noFill/>
        </p:spPr>
        <p:txBody>
          <a:bodyPr wrap="none" rtlCol="0">
            <a:spAutoFit/>
          </a:bodyPr>
          <a:lstStyle/>
          <a:p>
            <a:r>
              <a:rPr lang="en-US" sz="4000" b="1" dirty="0">
                <a:solidFill>
                  <a:schemeClr val="bg1"/>
                </a:solidFill>
              </a:rPr>
              <a:t>Support Vector Machine</a:t>
            </a:r>
          </a:p>
        </p:txBody>
      </p:sp>
      <p:sp>
        <p:nvSpPr>
          <p:cNvPr id="6" name="TextBox 5">
            <a:extLst>
              <a:ext uri="{FF2B5EF4-FFF2-40B4-BE49-F238E27FC236}">
                <a16:creationId xmlns:a16="http://schemas.microsoft.com/office/drawing/2014/main" id="{FA620B2F-B849-9640-A3B0-224038459DCC}"/>
              </a:ext>
            </a:extLst>
          </p:cNvPr>
          <p:cNvSpPr txBox="1"/>
          <p:nvPr/>
        </p:nvSpPr>
        <p:spPr>
          <a:xfrm>
            <a:off x="1051560" y="1181993"/>
            <a:ext cx="8503920" cy="400110"/>
          </a:xfrm>
          <a:prstGeom prst="rect">
            <a:avLst/>
          </a:prstGeom>
          <a:noFill/>
        </p:spPr>
        <p:txBody>
          <a:bodyPr wrap="square" rtlCol="0">
            <a:spAutoFit/>
          </a:bodyPr>
          <a:lstStyle/>
          <a:p>
            <a:r>
              <a:rPr lang="en-US" sz="2000" dirty="0">
                <a:solidFill>
                  <a:schemeClr val="bg1"/>
                </a:solidFill>
              </a:rPr>
              <a:t>Confusion Matrix:</a:t>
            </a:r>
          </a:p>
        </p:txBody>
      </p:sp>
      <p:pic>
        <p:nvPicPr>
          <p:cNvPr id="8" name="Picture 7">
            <a:extLst>
              <a:ext uri="{FF2B5EF4-FFF2-40B4-BE49-F238E27FC236}">
                <a16:creationId xmlns:a16="http://schemas.microsoft.com/office/drawing/2014/main" id="{B3788D3C-3BB7-344B-A86A-54478355D9AD}"/>
              </a:ext>
            </a:extLst>
          </p:cNvPr>
          <p:cNvPicPr>
            <a:picLocks noChangeAspect="1"/>
          </p:cNvPicPr>
          <p:nvPr/>
        </p:nvPicPr>
        <p:blipFill>
          <a:blip r:embed="rId2"/>
          <a:stretch>
            <a:fillRect/>
          </a:stretch>
        </p:blipFill>
        <p:spPr>
          <a:xfrm>
            <a:off x="6592540" y="3911660"/>
            <a:ext cx="3956143" cy="2698335"/>
          </a:xfrm>
          <a:prstGeom prst="rect">
            <a:avLst/>
          </a:prstGeom>
        </p:spPr>
      </p:pic>
      <p:pic>
        <p:nvPicPr>
          <p:cNvPr id="10" name="Picture 9">
            <a:extLst>
              <a:ext uri="{FF2B5EF4-FFF2-40B4-BE49-F238E27FC236}">
                <a16:creationId xmlns:a16="http://schemas.microsoft.com/office/drawing/2014/main" id="{30C23D1F-87CA-6245-B2CD-567D5C00E609}"/>
              </a:ext>
            </a:extLst>
          </p:cNvPr>
          <p:cNvPicPr>
            <a:picLocks noChangeAspect="1"/>
          </p:cNvPicPr>
          <p:nvPr/>
        </p:nvPicPr>
        <p:blipFill>
          <a:blip r:embed="rId3"/>
          <a:stretch>
            <a:fillRect/>
          </a:stretch>
        </p:blipFill>
        <p:spPr>
          <a:xfrm>
            <a:off x="1051560" y="3911660"/>
            <a:ext cx="4071592" cy="2644140"/>
          </a:xfrm>
          <a:prstGeom prst="rect">
            <a:avLst/>
          </a:prstGeom>
        </p:spPr>
      </p:pic>
      <p:pic>
        <p:nvPicPr>
          <p:cNvPr id="12" name="Picture 11">
            <a:extLst>
              <a:ext uri="{FF2B5EF4-FFF2-40B4-BE49-F238E27FC236}">
                <a16:creationId xmlns:a16="http://schemas.microsoft.com/office/drawing/2014/main" id="{967E12AC-39D7-AF43-B6E1-5AD942F181AB}"/>
              </a:ext>
            </a:extLst>
          </p:cNvPr>
          <p:cNvPicPr>
            <a:picLocks noChangeAspect="1"/>
          </p:cNvPicPr>
          <p:nvPr/>
        </p:nvPicPr>
        <p:blipFill>
          <a:blip r:embed="rId4"/>
          <a:stretch>
            <a:fillRect/>
          </a:stretch>
        </p:blipFill>
        <p:spPr>
          <a:xfrm>
            <a:off x="5303520" y="1582103"/>
            <a:ext cx="6159500" cy="1955800"/>
          </a:xfrm>
          <a:prstGeom prst="rect">
            <a:avLst/>
          </a:prstGeom>
        </p:spPr>
      </p:pic>
      <p:pic>
        <p:nvPicPr>
          <p:cNvPr id="14" name="Picture 13">
            <a:extLst>
              <a:ext uri="{FF2B5EF4-FFF2-40B4-BE49-F238E27FC236}">
                <a16:creationId xmlns:a16="http://schemas.microsoft.com/office/drawing/2014/main" id="{AD518FA6-7612-7141-AC79-0927C33EE351}"/>
              </a:ext>
            </a:extLst>
          </p:cNvPr>
          <p:cNvPicPr>
            <a:picLocks noChangeAspect="1"/>
          </p:cNvPicPr>
          <p:nvPr/>
        </p:nvPicPr>
        <p:blipFill>
          <a:blip r:embed="rId5"/>
          <a:stretch>
            <a:fillRect/>
          </a:stretch>
        </p:blipFill>
        <p:spPr>
          <a:xfrm>
            <a:off x="1051560" y="1671102"/>
            <a:ext cx="2547220" cy="1441450"/>
          </a:xfrm>
          <a:prstGeom prst="rect">
            <a:avLst/>
          </a:prstGeom>
        </p:spPr>
      </p:pic>
      <p:sp>
        <p:nvSpPr>
          <p:cNvPr id="15" name="TextBox 14">
            <a:extLst>
              <a:ext uri="{FF2B5EF4-FFF2-40B4-BE49-F238E27FC236}">
                <a16:creationId xmlns:a16="http://schemas.microsoft.com/office/drawing/2014/main" id="{A2F2CF57-7A97-B340-93A2-3D6BE41BCED6}"/>
              </a:ext>
            </a:extLst>
          </p:cNvPr>
          <p:cNvSpPr txBox="1"/>
          <p:nvPr/>
        </p:nvSpPr>
        <p:spPr>
          <a:xfrm>
            <a:off x="1166892" y="3276293"/>
            <a:ext cx="1592103" cy="523220"/>
          </a:xfrm>
          <a:prstGeom prst="rect">
            <a:avLst/>
          </a:prstGeom>
          <a:noFill/>
        </p:spPr>
        <p:txBody>
          <a:bodyPr wrap="none" rtlCol="0">
            <a:spAutoFit/>
          </a:bodyPr>
          <a:lstStyle/>
          <a:p>
            <a:r>
              <a:rPr lang="en-US" sz="2800" dirty="0">
                <a:solidFill>
                  <a:schemeClr val="bg1"/>
                </a:solidFill>
              </a:rPr>
              <a:t>AUC</a:t>
            </a:r>
            <a:r>
              <a:rPr lang="en-US" dirty="0">
                <a:solidFill>
                  <a:schemeClr val="bg1"/>
                </a:solidFill>
              </a:rPr>
              <a:t>:</a:t>
            </a:r>
            <a:r>
              <a:rPr lang="en-US" sz="2400" dirty="0">
                <a:solidFill>
                  <a:schemeClr val="bg1"/>
                </a:solidFill>
              </a:rPr>
              <a:t>0.89</a:t>
            </a:r>
          </a:p>
        </p:txBody>
      </p:sp>
      <p:sp>
        <p:nvSpPr>
          <p:cNvPr id="16" name="TextBox 15">
            <a:extLst>
              <a:ext uri="{FF2B5EF4-FFF2-40B4-BE49-F238E27FC236}">
                <a16:creationId xmlns:a16="http://schemas.microsoft.com/office/drawing/2014/main" id="{7D8958A1-DF8B-C547-9ABF-82716CB3ED41}"/>
              </a:ext>
            </a:extLst>
          </p:cNvPr>
          <p:cNvSpPr txBox="1"/>
          <p:nvPr/>
        </p:nvSpPr>
        <p:spPr>
          <a:xfrm>
            <a:off x="7715250" y="1095753"/>
            <a:ext cx="1997663" cy="461665"/>
          </a:xfrm>
          <a:prstGeom prst="rect">
            <a:avLst/>
          </a:prstGeom>
          <a:noFill/>
        </p:spPr>
        <p:txBody>
          <a:bodyPr wrap="none" rtlCol="0">
            <a:spAutoFit/>
          </a:bodyPr>
          <a:lstStyle/>
          <a:p>
            <a:r>
              <a:rPr lang="en-US" sz="2400" dirty="0">
                <a:solidFill>
                  <a:schemeClr val="bg1"/>
                </a:solidFill>
              </a:rPr>
              <a:t>Performance</a:t>
            </a:r>
            <a:r>
              <a:rPr lang="en-US" dirty="0">
                <a:solidFill>
                  <a:schemeClr val="bg1"/>
                </a:solidFill>
              </a:rPr>
              <a:t>:</a:t>
            </a:r>
          </a:p>
        </p:txBody>
      </p:sp>
    </p:spTree>
    <p:extLst>
      <p:ext uri="{BB962C8B-B14F-4D97-AF65-F5344CB8AC3E}">
        <p14:creationId xmlns:p14="http://schemas.microsoft.com/office/powerpoint/2010/main" val="395275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4E2381-141D-1842-9883-C1B7ED6E09E6}"/>
              </a:ext>
            </a:extLst>
          </p:cNvPr>
          <p:cNvSpPr txBox="1"/>
          <p:nvPr/>
        </p:nvSpPr>
        <p:spPr>
          <a:xfrm>
            <a:off x="525780" y="354330"/>
            <a:ext cx="6918882" cy="707886"/>
          </a:xfrm>
          <a:prstGeom prst="rect">
            <a:avLst/>
          </a:prstGeom>
          <a:noFill/>
        </p:spPr>
        <p:txBody>
          <a:bodyPr wrap="none" rtlCol="0">
            <a:spAutoFit/>
          </a:bodyPr>
          <a:lstStyle/>
          <a:p>
            <a:r>
              <a:rPr lang="en-US" sz="4000" b="1" dirty="0">
                <a:solidFill>
                  <a:schemeClr val="bg1"/>
                </a:solidFill>
              </a:rPr>
              <a:t>Multi-labeled Classification</a:t>
            </a:r>
            <a:endParaRPr lang="en-US" sz="4000" b="1" dirty="0">
              <a:solidFill>
                <a:schemeClr val="bg1"/>
              </a:solidFill>
              <a:hlinkClick r:id="rId2">
                <a:extLst>
                  <a:ext uri="{A12FA001-AC4F-418D-AE19-62706E023703}">
                    <ahyp:hlinkClr xmlns:ahyp="http://schemas.microsoft.com/office/drawing/2018/hyperlinkcolor" val="tx"/>
                  </a:ext>
                </a:extLst>
              </a:hlinkClick>
            </a:endParaRPr>
          </a:p>
        </p:txBody>
      </p:sp>
      <p:sp>
        <p:nvSpPr>
          <p:cNvPr id="6" name="TextBox 5">
            <a:extLst>
              <a:ext uri="{FF2B5EF4-FFF2-40B4-BE49-F238E27FC236}">
                <a16:creationId xmlns:a16="http://schemas.microsoft.com/office/drawing/2014/main" id="{35A7D945-8DCA-8E49-BC18-3D33B7586880}"/>
              </a:ext>
            </a:extLst>
          </p:cNvPr>
          <p:cNvSpPr txBox="1"/>
          <p:nvPr/>
        </p:nvSpPr>
        <p:spPr>
          <a:xfrm>
            <a:off x="727018" y="956299"/>
            <a:ext cx="10287000" cy="3416320"/>
          </a:xfrm>
          <a:prstGeom prst="rect">
            <a:avLst/>
          </a:prstGeom>
          <a:noFill/>
        </p:spPr>
        <p:txBody>
          <a:bodyPr wrap="square" rtlCol="0">
            <a:spAutoFit/>
          </a:bodyPr>
          <a:lstStyle/>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r>
              <a:rPr lang="en-US" sz="3600" dirty="0">
                <a:solidFill>
                  <a:schemeClr val="bg1"/>
                </a:solidFill>
              </a:rPr>
              <a:t>Aspect: Food, Service, Atmosphere, Price</a:t>
            </a:r>
          </a:p>
          <a:p>
            <a:pPr marL="285750" indent="-285750">
              <a:buFont typeface="Arial" panose="020B0604020202020204" pitchFamily="34" charset="0"/>
              <a:buChar char="•"/>
            </a:pPr>
            <a:r>
              <a:rPr lang="en-US" sz="3600" dirty="0">
                <a:solidFill>
                  <a:schemeClr val="bg1"/>
                </a:solidFill>
              </a:rPr>
              <a:t>Method: SVM</a:t>
            </a: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endParaRPr lang="en-US" sz="3600"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17" name="Picture 16">
            <a:extLst>
              <a:ext uri="{FF2B5EF4-FFF2-40B4-BE49-F238E27FC236}">
                <a16:creationId xmlns:a16="http://schemas.microsoft.com/office/drawing/2014/main" id="{AA6ABDF3-D2AF-6E4F-B118-ED6BE06D3186}"/>
              </a:ext>
            </a:extLst>
          </p:cNvPr>
          <p:cNvPicPr>
            <a:picLocks noChangeAspect="1"/>
          </p:cNvPicPr>
          <p:nvPr/>
        </p:nvPicPr>
        <p:blipFill>
          <a:blip r:embed="rId3"/>
          <a:stretch>
            <a:fillRect/>
          </a:stretch>
        </p:blipFill>
        <p:spPr>
          <a:xfrm>
            <a:off x="1613266" y="3248902"/>
            <a:ext cx="3806158" cy="3449078"/>
          </a:xfrm>
          <a:prstGeom prst="rect">
            <a:avLst/>
          </a:prstGeom>
        </p:spPr>
      </p:pic>
      <p:pic>
        <p:nvPicPr>
          <p:cNvPr id="19" name="Picture 18">
            <a:extLst>
              <a:ext uri="{FF2B5EF4-FFF2-40B4-BE49-F238E27FC236}">
                <a16:creationId xmlns:a16="http://schemas.microsoft.com/office/drawing/2014/main" id="{AC25D059-E3D1-F54F-8864-2FA3E1C468AF}"/>
              </a:ext>
            </a:extLst>
          </p:cNvPr>
          <p:cNvPicPr>
            <a:picLocks noChangeAspect="1"/>
          </p:cNvPicPr>
          <p:nvPr/>
        </p:nvPicPr>
        <p:blipFill>
          <a:blip r:embed="rId4"/>
          <a:stretch>
            <a:fillRect/>
          </a:stretch>
        </p:blipFill>
        <p:spPr>
          <a:xfrm>
            <a:off x="5419424" y="5251859"/>
            <a:ext cx="3765550" cy="1446121"/>
          </a:xfrm>
          <a:prstGeom prst="rect">
            <a:avLst/>
          </a:prstGeom>
        </p:spPr>
      </p:pic>
      <p:pic>
        <p:nvPicPr>
          <p:cNvPr id="3" name="Picture 2">
            <a:extLst>
              <a:ext uri="{FF2B5EF4-FFF2-40B4-BE49-F238E27FC236}">
                <a16:creationId xmlns:a16="http://schemas.microsoft.com/office/drawing/2014/main" id="{5E62874E-2704-2347-9932-D622FD13FF96}"/>
              </a:ext>
            </a:extLst>
          </p:cNvPr>
          <p:cNvPicPr>
            <a:picLocks noChangeAspect="1"/>
          </p:cNvPicPr>
          <p:nvPr/>
        </p:nvPicPr>
        <p:blipFill>
          <a:blip r:embed="rId5"/>
          <a:stretch>
            <a:fillRect/>
          </a:stretch>
        </p:blipFill>
        <p:spPr>
          <a:xfrm>
            <a:off x="6101080" y="2664459"/>
            <a:ext cx="2014220" cy="986273"/>
          </a:xfrm>
          <a:prstGeom prst="rect">
            <a:avLst/>
          </a:prstGeom>
        </p:spPr>
      </p:pic>
      <p:pic>
        <p:nvPicPr>
          <p:cNvPr id="7" name="Picture 6">
            <a:extLst>
              <a:ext uri="{FF2B5EF4-FFF2-40B4-BE49-F238E27FC236}">
                <a16:creationId xmlns:a16="http://schemas.microsoft.com/office/drawing/2014/main" id="{FF9D9E7F-6D60-9843-9025-E0C423FEFC33}"/>
              </a:ext>
            </a:extLst>
          </p:cNvPr>
          <p:cNvPicPr>
            <a:picLocks noChangeAspect="1"/>
          </p:cNvPicPr>
          <p:nvPr/>
        </p:nvPicPr>
        <p:blipFill>
          <a:blip r:embed="rId6"/>
          <a:stretch>
            <a:fillRect/>
          </a:stretch>
        </p:blipFill>
        <p:spPr>
          <a:xfrm>
            <a:off x="8624236" y="2664460"/>
            <a:ext cx="2120900" cy="952500"/>
          </a:xfrm>
          <a:prstGeom prst="rect">
            <a:avLst/>
          </a:prstGeom>
        </p:spPr>
      </p:pic>
      <p:pic>
        <p:nvPicPr>
          <p:cNvPr id="11" name="Picture 10">
            <a:extLst>
              <a:ext uri="{FF2B5EF4-FFF2-40B4-BE49-F238E27FC236}">
                <a16:creationId xmlns:a16="http://schemas.microsoft.com/office/drawing/2014/main" id="{CB2E2595-45D0-4F43-87F4-E6C9A0DE419A}"/>
              </a:ext>
            </a:extLst>
          </p:cNvPr>
          <p:cNvPicPr>
            <a:picLocks noChangeAspect="1"/>
          </p:cNvPicPr>
          <p:nvPr/>
        </p:nvPicPr>
        <p:blipFill>
          <a:blip r:embed="rId7"/>
          <a:stretch>
            <a:fillRect/>
          </a:stretch>
        </p:blipFill>
        <p:spPr>
          <a:xfrm>
            <a:off x="5870518" y="3813251"/>
            <a:ext cx="2427662" cy="963930"/>
          </a:xfrm>
          <a:prstGeom prst="rect">
            <a:avLst/>
          </a:prstGeom>
        </p:spPr>
      </p:pic>
      <p:pic>
        <p:nvPicPr>
          <p:cNvPr id="15" name="Picture 14">
            <a:extLst>
              <a:ext uri="{FF2B5EF4-FFF2-40B4-BE49-F238E27FC236}">
                <a16:creationId xmlns:a16="http://schemas.microsoft.com/office/drawing/2014/main" id="{AC2B5FE1-6FB6-9A47-A4B7-F22C2C0DB8D6}"/>
              </a:ext>
            </a:extLst>
          </p:cNvPr>
          <p:cNvPicPr>
            <a:picLocks noChangeAspect="1"/>
          </p:cNvPicPr>
          <p:nvPr/>
        </p:nvPicPr>
        <p:blipFill>
          <a:blip r:embed="rId8"/>
          <a:stretch>
            <a:fillRect/>
          </a:stretch>
        </p:blipFill>
        <p:spPr>
          <a:xfrm>
            <a:off x="8624236" y="3813251"/>
            <a:ext cx="1790700" cy="838200"/>
          </a:xfrm>
          <a:prstGeom prst="rect">
            <a:avLst/>
          </a:prstGeom>
        </p:spPr>
      </p:pic>
      <p:pic>
        <p:nvPicPr>
          <p:cNvPr id="21" name="Picture 20">
            <a:extLst>
              <a:ext uri="{FF2B5EF4-FFF2-40B4-BE49-F238E27FC236}">
                <a16:creationId xmlns:a16="http://schemas.microsoft.com/office/drawing/2014/main" id="{936B75C8-394B-A642-9E1D-E23F62BE995B}"/>
              </a:ext>
            </a:extLst>
          </p:cNvPr>
          <p:cNvPicPr>
            <a:picLocks noChangeAspect="1"/>
          </p:cNvPicPr>
          <p:nvPr/>
        </p:nvPicPr>
        <p:blipFill>
          <a:blip r:embed="rId9"/>
          <a:stretch>
            <a:fillRect/>
          </a:stretch>
        </p:blipFill>
        <p:spPr>
          <a:xfrm>
            <a:off x="7244359" y="5779141"/>
            <a:ext cx="496588" cy="180082"/>
          </a:xfrm>
          <a:prstGeom prst="rect">
            <a:avLst/>
          </a:prstGeom>
        </p:spPr>
      </p:pic>
      <p:pic>
        <p:nvPicPr>
          <p:cNvPr id="23" name="Picture 22">
            <a:extLst>
              <a:ext uri="{FF2B5EF4-FFF2-40B4-BE49-F238E27FC236}">
                <a16:creationId xmlns:a16="http://schemas.microsoft.com/office/drawing/2014/main" id="{2CFAF6C9-FE47-814B-9450-0954C8A9CEDE}"/>
              </a:ext>
            </a:extLst>
          </p:cNvPr>
          <p:cNvPicPr>
            <a:picLocks noChangeAspect="1"/>
          </p:cNvPicPr>
          <p:nvPr/>
        </p:nvPicPr>
        <p:blipFill rotWithShape="1">
          <a:blip r:embed="rId10"/>
          <a:srcRect l="1" t="2" r="16759" b="285"/>
          <a:stretch/>
        </p:blipFill>
        <p:spPr>
          <a:xfrm>
            <a:off x="7244359" y="5981056"/>
            <a:ext cx="463603" cy="174136"/>
          </a:xfrm>
          <a:prstGeom prst="rect">
            <a:avLst/>
          </a:prstGeom>
        </p:spPr>
      </p:pic>
      <p:pic>
        <p:nvPicPr>
          <p:cNvPr id="25" name="Picture 24">
            <a:extLst>
              <a:ext uri="{FF2B5EF4-FFF2-40B4-BE49-F238E27FC236}">
                <a16:creationId xmlns:a16="http://schemas.microsoft.com/office/drawing/2014/main" id="{F552DFF9-F8C2-6346-95E1-C32581388C42}"/>
              </a:ext>
            </a:extLst>
          </p:cNvPr>
          <p:cNvPicPr>
            <a:picLocks noChangeAspect="1"/>
          </p:cNvPicPr>
          <p:nvPr/>
        </p:nvPicPr>
        <p:blipFill>
          <a:blip r:embed="rId11"/>
          <a:stretch>
            <a:fillRect/>
          </a:stretch>
        </p:blipFill>
        <p:spPr>
          <a:xfrm>
            <a:off x="7244358" y="6354582"/>
            <a:ext cx="463603" cy="166912"/>
          </a:xfrm>
          <a:prstGeom prst="rect">
            <a:avLst/>
          </a:prstGeom>
        </p:spPr>
      </p:pic>
      <p:pic>
        <p:nvPicPr>
          <p:cNvPr id="27" name="Picture 26">
            <a:extLst>
              <a:ext uri="{FF2B5EF4-FFF2-40B4-BE49-F238E27FC236}">
                <a16:creationId xmlns:a16="http://schemas.microsoft.com/office/drawing/2014/main" id="{EFB5ED73-88E1-704B-BD93-FDBA8E255A9C}"/>
              </a:ext>
            </a:extLst>
          </p:cNvPr>
          <p:cNvPicPr>
            <a:picLocks noChangeAspect="1"/>
          </p:cNvPicPr>
          <p:nvPr/>
        </p:nvPicPr>
        <p:blipFill>
          <a:blip r:embed="rId12"/>
          <a:stretch>
            <a:fillRect/>
          </a:stretch>
        </p:blipFill>
        <p:spPr>
          <a:xfrm>
            <a:off x="7224929" y="6200361"/>
            <a:ext cx="535447" cy="123324"/>
          </a:xfrm>
          <a:prstGeom prst="rect">
            <a:avLst/>
          </a:prstGeom>
        </p:spPr>
      </p:pic>
    </p:spTree>
    <p:extLst>
      <p:ext uri="{BB962C8B-B14F-4D97-AF65-F5344CB8AC3E}">
        <p14:creationId xmlns:p14="http://schemas.microsoft.com/office/powerpoint/2010/main" val="3115668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F72CBD-54E2-6843-8887-58DFB69272C0}"/>
              </a:ext>
            </a:extLst>
          </p:cNvPr>
          <p:cNvSpPr txBox="1"/>
          <p:nvPr/>
        </p:nvSpPr>
        <p:spPr>
          <a:xfrm>
            <a:off x="525779" y="256738"/>
            <a:ext cx="7637027" cy="707886"/>
          </a:xfrm>
          <a:prstGeom prst="rect">
            <a:avLst/>
          </a:prstGeom>
          <a:noFill/>
        </p:spPr>
        <p:txBody>
          <a:bodyPr wrap="none" rtlCol="0">
            <a:spAutoFit/>
          </a:bodyPr>
          <a:lstStyle/>
          <a:p>
            <a:r>
              <a:rPr lang="en-US" sz="4000" b="1" dirty="0">
                <a:solidFill>
                  <a:schemeClr val="bg1"/>
                </a:solidFill>
              </a:rPr>
              <a:t>Convolutional Neural Network</a:t>
            </a:r>
            <a:endParaRPr lang="en-US" sz="4000" b="1" dirty="0">
              <a:solidFill>
                <a:schemeClr val="bg1"/>
              </a:solidFill>
              <a:hlinkClick r:id="rId2">
                <a:extLst>
                  <a:ext uri="{A12FA001-AC4F-418D-AE19-62706E023703}">
                    <ahyp:hlinkClr xmlns:ahyp="http://schemas.microsoft.com/office/drawing/2018/hyperlinkcolor" val="tx"/>
                  </a:ext>
                </a:extLst>
              </a:hlinkClick>
            </a:endParaRPr>
          </a:p>
        </p:txBody>
      </p:sp>
      <p:sp>
        <p:nvSpPr>
          <p:cNvPr id="5" name="TextBox 4">
            <a:extLst>
              <a:ext uri="{FF2B5EF4-FFF2-40B4-BE49-F238E27FC236}">
                <a16:creationId xmlns:a16="http://schemas.microsoft.com/office/drawing/2014/main" id="{F402835A-0E9B-E74F-82BB-1AE8F52B598B}"/>
              </a:ext>
            </a:extLst>
          </p:cNvPr>
          <p:cNvSpPr txBox="1"/>
          <p:nvPr/>
        </p:nvSpPr>
        <p:spPr>
          <a:xfrm>
            <a:off x="617219" y="887937"/>
            <a:ext cx="2909771" cy="461665"/>
          </a:xfrm>
          <a:prstGeom prst="rect">
            <a:avLst/>
          </a:prstGeom>
          <a:noFill/>
        </p:spPr>
        <p:txBody>
          <a:bodyPr wrap="none" rtlCol="0">
            <a:spAutoFit/>
          </a:bodyPr>
          <a:lstStyle/>
          <a:p>
            <a:r>
              <a:rPr lang="en-US" sz="2400" dirty="0">
                <a:solidFill>
                  <a:schemeClr val="bg1"/>
                </a:solidFill>
              </a:rPr>
              <a:t>Sentiment Analysis</a:t>
            </a:r>
          </a:p>
        </p:txBody>
      </p:sp>
      <p:sp>
        <p:nvSpPr>
          <p:cNvPr id="8" name="TextBox 7">
            <a:extLst>
              <a:ext uri="{FF2B5EF4-FFF2-40B4-BE49-F238E27FC236}">
                <a16:creationId xmlns:a16="http://schemas.microsoft.com/office/drawing/2014/main" id="{C322A7A6-44D6-494A-A09F-0F3835151FF4}"/>
              </a:ext>
            </a:extLst>
          </p:cNvPr>
          <p:cNvSpPr txBox="1"/>
          <p:nvPr/>
        </p:nvSpPr>
        <p:spPr>
          <a:xfrm>
            <a:off x="617219" y="1349602"/>
            <a:ext cx="10950064"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Word2vectors(100*150)</a:t>
            </a:r>
          </a:p>
          <a:p>
            <a:pPr marL="285750" indent="-285750">
              <a:buFont typeface="Arial" panose="020B0604020202020204" pitchFamily="34" charset="0"/>
              <a:buChar char="•"/>
            </a:pPr>
            <a:r>
              <a:rPr lang="en-US" sz="2800" dirty="0">
                <a:solidFill>
                  <a:schemeClr val="bg1"/>
                </a:solidFill>
              </a:rPr>
              <a:t>Filters: unigram, bigram, Trigram</a:t>
            </a:r>
          </a:p>
          <a:p>
            <a:pPr marL="285750" indent="-285750">
              <a:buFont typeface="Arial" panose="020B0604020202020204" pitchFamily="34" charset="0"/>
              <a:buChar char="•"/>
            </a:pPr>
            <a:r>
              <a:rPr lang="en-US" sz="2800" dirty="0">
                <a:solidFill>
                  <a:schemeClr val="bg1"/>
                </a:solidFill>
              </a:rPr>
              <a:t>Convolution</a:t>
            </a:r>
          </a:p>
          <a:p>
            <a:pPr marL="285750" indent="-285750">
              <a:buFont typeface="Arial" panose="020B0604020202020204" pitchFamily="34" charset="0"/>
              <a:buChar char="•"/>
            </a:pPr>
            <a:r>
              <a:rPr lang="en-US" sz="2800" dirty="0">
                <a:solidFill>
                  <a:schemeClr val="bg1"/>
                </a:solidFill>
              </a:rPr>
              <a:t>Max pooling</a:t>
            </a:r>
          </a:p>
          <a:p>
            <a:pPr marL="285750" indent="-285750">
              <a:buFont typeface="Arial" panose="020B0604020202020204" pitchFamily="34" charset="0"/>
              <a:buChar char="•"/>
            </a:pPr>
            <a:r>
              <a:rPr lang="en-US" sz="2800" dirty="0">
                <a:solidFill>
                  <a:schemeClr val="bg1"/>
                </a:solidFill>
              </a:rPr>
              <a:t>Flatten </a:t>
            </a:r>
          </a:p>
          <a:p>
            <a:pPr marL="285750" indent="-285750">
              <a:buFont typeface="Arial" panose="020B0604020202020204" pitchFamily="34" charset="0"/>
              <a:buChar char="•"/>
            </a:pPr>
            <a:r>
              <a:rPr lang="en-US" sz="2800" dirty="0">
                <a:solidFill>
                  <a:schemeClr val="bg1"/>
                </a:solidFill>
              </a:rPr>
              <a:t>concatenate</a:t>
            </a:r>
          </a:p>
          <a:p>
            <a:pPr marL="285750" indent="-285750">
              <a:buFont typeface="Arial" panose="020B0604020202020204" pitchFamily="34" charset="0"/>
              <a:buChar char="•"/>
            </a:pPr>
            <a:r>
              <a:rPr lang="en-US" sz="2800" dirty="0">
                <a:solidFill>
                  <a:schemeClr val="bg1"/>
                </a:solidFill>
              </a:rPr>
              <a:t>Dropout :0.5 </a:t>
            </a:r>
          </a:p>
          <a:p>
            <a:pPr marL="285750" indent="-285750">
              <a:buFont typeface="Arial" panose="020B0604020202020204" pitchFamily="34" charset="0"/>
              <a:buChar char="•"/>
            </a:pPr>
            <a:r>
              <a:rPr lang="en-US" sz="2800" dirty="0">
                <a:solidFill>
                  <a:schemeClr val="bg1"/>
                </a:solidFill>
              </a:rPr>
              <a:t>Dense</a:t>
            </a:r>
          </a:p>
          <a:p>
            <a:pPr marL="285750" indent="-285750">
              <a:buFont typeface="Arial" panose="020B0604020202020204" pitchFamily="34" charset="0"/>
              <a:buChar char="•"/>
            </a:pPr>
            <a:r>
              <a:rPr lang="en-US" sz="2800" dirty="0">
                <a:solidFill>
                  <a:schemeClr val="bg1"/>
                </a:solidFill>
              </a:rPr>
              <a:t>Use early stop to prevent the overfitting</a:t>
            </a:r>
          </a:p>
        </p:txBody>
      </p:sp>
      <p:pic>
        <p:nvPicPr>
          <p:cNvPr id="3" name="Picture 2">
            <a:extLst>
              <a:ext uri="{FF2B5EF4-FFF2-40B4-BE49-F238E27FC236}">
                <a16:creationId xmlns:a16="http://schemas.microsoft.com/office/drawing/2014/main" id="{30C6C194-B683-464F-A095-B22F2EB0928F}"/>
              </a:ext>
            </a:extLst>
          </p:cNvPr>
          <p:cNvPicPr>
            <a:picLocks noChangeAspect="1"/>
          </p:cNvPicPr>
          <p:nvPr/>
        </p:nvPicPr>
        <p:blipFill>
          <a:blip r:embed="rId3"/>
          <a:stretch>
            <a:fillRect/>
          </a:stretch>
        </p:blipFill>
        <p:spPr>
          <a:xfrm>
            <a:off x="5713730" y="2327910"/>
            <a:ext cx="5350510" cy="2361458"/>
          </a:xfrm>
          <a:prstGeom prst="rect">
            <a:avLst/>
          </a:prstGeom>
        </p:spPr>
      </p:pic>
    </p:spTree>
    <p:extLst>
      <p:ext uri="{BB962C8B-B14F-4D97-AF65-F5344CB8AC3E}">
        <p14:creationId xmlns:p14="http://schemas.microsoft.com/office/powerpoint/2010/main" val="3022181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D8533C-260F-484E-9D78-625A9082C5F7}"/>
              </a:ext>
            </a:extLst>
          </p:cNvPr>
          <p:cNvSpPr txBox="1"/>
          <p:nvPr/>
        </p:nvSpPr>
        <p:spPr>
          <a:xfrm>
            <a:off x="525779" y="256738"/>
            <a:ext cx="7637027" cy="707886"/>
          </a:xfrm>
          <a:prstGeom prst="rect">
            <a:avLst/>
          </a:prstGeom>
          <a:noFill/>
        </p:spPr>
        <p:txBody>
          <a:bodyPr wrap="none" rtlCol="0">
            <a:spAutoFit/>
          </a:bodyPr>
          <a:lstStyle/>
          <a:p>
            <a:r>
              <a:rPr lang="en-US" sz="4000" b="1" dirty="0">
                <a:solidFill>
                  <a:schemeClr val="bg1"/>
                </a:solidFill>
              </a:rPr>
              <a:t>Convolutional Neural Network</a:t>
            </a:r>
            <a:endParaRPr lang="en-US" sz="4000" b="1" dirty="0">
              <a:solidFill>
                <a:schemeClr val="bg1"/>
              </a:solidFill>
              <a:hlinkClick r:id="rId2">
                <a:extLst>
                  <a:ext uri="{A12FA001-AC4F-418D-AE19-62706E023703}">
                    <ahyp:hlinkClr xmlns:ahyp="http://schemas.microsoft.com/office/drawing/2018/hyperlinkcolor" val="tx"/>
                  </a:ext>
                </a:extLst>
              </a:hlinkClick>
            </a:endParaRPr>
          </a:p>
        </p:txBody>
      </p:sp>
      <p:sp>
        <p:nvSpPr>
          <p:cNvPr id="6" name="TextBox 5">
            <a:extLst>
              <a:ext uri="{FF2B5EF4-FFF2-40B4-BE49-F238E27FC236}">
                <a16:creationId xmlns:a16="http://schemas.microsoft.com/office/drawing/2014/main" id="{1B871DCC-C8A3-A940-A490-5769136475BB}"/>
              </a:ext>
            </a:extLst>
          </p:cNvPr>
          <p:cNvSpPr txBox="1"/>
          <p:nvPr/>
        </p:nvSpPr>
        <p:spPr>
          <a:xfrm>
            <a:off x="756680" y="1557327"/>
            <a:ext cx="2805576" cy="584775"/>
          </a:xfrm>
          <a:prstGeom prst="rect">
            <a:avLst/>
          </a:prstGeom>
          <a:noFill/>
        </p:spPr>
        <p:txBody>
          <a:bodyPr wrap="none" rtlCol="0">
            <a:spAutoFit/>
          </a:bodyPr>
          <a:lstStyle/>
          <a:p>
            <a:r>
              <a:rPr lang="en-US" sz="3200" dirty="0">
                <a:solidFill>
                  <a:schemeClr val="bg1"/>
                </a:solidFill>
              </a:rPr>
              <a:t>Accuracy:92%</a:t>
            </a:r>
          </a:p>
        </p:txBody>
      </p:sp>
      <p:sp>
        <p:nvSpPr>
          <p:cNvPr id="9" name="TextBox 8">
            <a:extLst>
              <a:ext uri="{FF2B5EF4-FFF2-40B4-BE49-F238E27FC236}">
                <a16:creationId xmlns:a16="http://schemas.microsoft.com/office/drawing/2014/main" id="{6119721F-4989-DA4B-8C0B-9D5001C366C2}"/>
              </a:ext>
            </a:extLst>
          </p:cNvPr>
          <p:cNvSpPr txBox="1"/>
          <p:nvPr/>
        </p:nvSpPr>
        <p:spPr>
          <a:xfrm>
            <a:off x="742025" y="2344825"/>
            <a:ext cx="3373039" cy="584775"/>
          </a:xfrm>
          <a:prstGeom prst="rect">
            <a:avLst/>
          </a:prstGeom>
          <a:noFill/>
        </p:spPr>
        <p:txBody>
          <a:bodyPr wrap="none" rtlCol="0">
            <a:spAutoFit/>
          </a:bodyPr>
          <a:lstStyle/>
          <a:p>
            <a:r>
              <a:rPr lang="en-US" sz="3200" dirty="0">
                <a:solidFill>
                  <a:schemeClr val="bg1"/>
                </a:solidFill>
              </a:rPr>
              <a:t>Confusion Matrix:</a:t>
            </a:r>
          </a:p>
        </p:txBody>
      </p:sp>
      <p:sp>
        <p:nvSpPr>
          <p:cNvPr id="14" name="TextBox 13">
            <a:extLst>
              <a:ext uri="{FF2B5EF4-FFF2-40B4-BE49-F238E27FC236}">
                <a16:creationId xmlns:a16="http://schemas.microsoft.com/office/drawing/2014/main" id="{10E9EF0B-4666-8F46-99F7-32A7D1A73D49}"/>
              </a:ext>
            </a:extLst>
          </p:cNvPr>
          <p:cNvSpPr txBox="1"/>
          <p:nvPr/>
        </p:nvSpPr>
        <p:spPr>
          <a:xfrm>
            <a:off x="756680" y="3889043"/>
            <a:ext cx="2876108" cy="646331"/>
          </a:xfrm>
          <a:prstGeom prst="rect">
            <a:avLst/>
          </a:prstGeom>
          <a:noFill/>
        </p:spPr>
        <p:txBody>
          <a:bodyPr wrap="none" rtlCol="0">
            <a:spAutoFit/>
          </a:bodyPr>
          <a:lstStyle/>
          <a:p>
            <a:r>
              <a:rPr lang="en-US" sz="3600" dirty="0">
                <a:solidFill>
                  <a:schemeClr val="bg1"/>
                </a:solidFill>
              </a:rPr>
              <a:t>Performance</a:t>
            </a:r>
            <a:r>
              <a:rPr lang="en-US" dirty="0">
                <a:solidFill>
                  <a:schemeClr val="bg1"/>
                </a:solidFill>
              </a:rPr>
              <a:t>:</a:t>
            </a:r>
          </a:p>
        </p:txBody>
      </p:sp>
      <p:pic>
        <p:nvPicPr>
          <p:cNvPr id="20" name="Picture 19">
            <a:extLst>
              <a:ext uri="{FF2B5EF4-FFF2-40B4-BE49-F238E27FC236}">
                <a16:creationId xmlns:a16="http://schemas.microsoft.com/office/drawing/2014/main" id="{FBD2ECED-7236-A64D-91C9-46669CE11690}"/>
              </a:ext>
            </a:extLst>
          </p:cNvPr>
          <p:cNvPicPr>
            <a:picLocks noChangeAspect="1"/>
          </p:cNvPicPr>
          <p:nvPr/>
        </p:nvPicPr>
        <p:blipFill>
          <a:blip r:embed="rId3"/>
          <a:stretch>
            <a:fillRect/>
          </a:stretch>
        </p:blipFill>
        <p:spPr>
          <a:xfrm>
            <a:off x="6417890" y="1037366"/>
            <a:ext cx="5304617" cy="3337863"/>
          </a:xfrm>
          <a:prstGeom prst="rect">
            <a:avLst/>
          </a:prstGeom>
        </p:spPr>
      </p:pic>
      <p:sp>
        <p:nvSpPr>
          <p:cNvPr id="21" name="TextBox 20">
            <a:extLst>
              <a:ext uri="{FF2B5EF4-FFF2-40B4-BE49-F238E27FC236}">
                <a16:creationId xmlns:a16="http://schemas.microsoft.com/office/drawing/2014/main" id="{FD7063BF-9818-5843-8A49-3A59876A9544}"/>
              </a:ext>
            </a:extLst>
          </p:cNvPr>
          <p:cNvSpPr txBox="1"/>
          <p:nvPr/>
        </p:nvSpPr>
        <p:spPr>
          <a:xfrm>
            <a:off x="617219" y="887937"/>
            <a:ext cx="2909771" cy="461665"/>
          </a:xfrm>
          <a:prstGeom prst="rect">
            <a:avLst/>
          </a:prstGeom>
          <a:noFill/>
        </p:spPr>
        <p:txBody>
          <a:bodyPr wrap="none" rtlCol="0">
            <a:spAutoFit/>
          </a:bodyPr>
          <a:lstStyle/>
          <a:p>
            <a:r>
              <a:rPr lang="en-US" sz="2400" dirty="0">
                <a:solidFill>
                  <a:schemeClr val="bg1"/>
                </a:solidFill>
              </a:rPr>
              <a:t>Sentiment Analysis</a:t>
            </a:r>
          </a:p>
        </p:txBody>
      </p:sp>
      <p:pic>
        <p:nvPicPr>
          <p:cNvPr id="3" name="Picture 2">
            <a:extLst>
              <a:ext uri="{FF2B5EF4-FFF2-40B4-BE49-F238E27FC236}">
                <a16:creationId xmlns:a16="http://schemas.microsoft.com/office/drawing/2014/main" id="{308F8079-C190-A141-9708-DFAA691F3705}"/>
              </a:ext>
            </a:extLst>
          </p:cNvPr>
          <p:cNvPicPr>
            <a:picLocks noChangeAspect="1"/>
          </p:cNvPicPr>
          <p:nvPr/>
        </p:nvPicPr>
        <p:blipFill>
          <a:blip r:embed="rId4"/>
          <a:stretch>
            <a:fillRect/>
          </a:stretch>
        </p:blipFill>
        <p:spPr>
          <a:xfrm>
            <a:off x="4406838" y="2641545"/>
            <a:ext cx="1868303" cy="1603504"/>
          </a:xfrm>
          <a:prstGeom prst="rect">
            <a:avLst/>
          </a:prstGeom>
        </p:spPr>
      </p:pic>
      <p:pic>
        <p:nvPicPr>
          <p:cNvPr id="7" name="Picture 6">
            <a:extLst>
              <a:ext uri="{FF2B5EF4-FFF2-40B4-BE49-F238E27FC236}">
                <a16:creationId xmlns:a16="http://schemas.microsoft.com/office/drawing/2014/main" id="{5F4CDDE6-E415-F34E-BB22-6016A7F3BF2C}"/>
              </a:ext>
            </a:extLst>
          </p:cNvPr>
          <p:cNvPicPr>
            <a:picLocks noChangeAspect="1"/>
          </p:cNvPicPr>
          <p:nvPr/>
        </p:nvPicPr>
        <p:blipFill>
          <a:blip r:embed="rId5"/>
          <a:stretch>
            <a:fillRect/>
          </a:stretch>
        </p:blipFill>
        <p:spPr>
          <a:xfrm>
            <a:off x="1088390" y="4671273"/>
            <a:ext cx="5979825" cy="1923837"/>
          </a:xfrm>
          <a:prstGeom prst="rect">
            <a:avLst/>
          </a:prstGeom>
        </p:spPr>
      </p:pic>
    </p:spTree>
    <p:extLst>
      <p:ext uri="{BB962C8B-B14F-4D97-AF65-F5344CB8AC3E}">
        <p14:creationId xmlns:p14="http://schemas.microsoft.com/office/powerpoint/2010/main" val="25357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3838D6-4CF9-B742-9501-7E6DE1BB997C}"/>
              </a:ext>
            </a:extLst>
          </p:cNvPr>
          <p:cNvSpPr txBox="1"/>
          <p:nvPr/>
        </p:nvSpPr>
        <p:spPr>
          <a:xfrm>
            <a:off x="514350" y="251460"/>
            <a:ext cx="7637027" cy="707886"/>
          </a:xfrm>
          <a:prstGeom prst="rect">
            <a:avLst/>
          </a:prstGeom>
          <a:noFill/>
        </p:spPr>
        <p:txBody>
          <a:bodyPr wrap="none" rtlCol="0">
            <a:spAutoFit/>
          </a:bodyPr>
          <a:lstStyle/>
          <a:p>
            <a:r>
              <a:rPr lang="en-US" sz="4000" b="1" dirty="0">
                <a:solidFill>
                  <a:schemeClr val="bg1"/>
                </a:solidFill>
              </a:rPr>
              <a:t>Convolutional Neural Network</a:t>
            </a:r>
            <a:endParaRPr lang="en-US" sz="4000" b="1" dirty="0">
              <a:solidFill>
                <a:schemeClr val="bg1"/>
              </a:solidFill>
              <a:hlinkClick r:id="rId2">
                <a:extLst>
                  <a:ext uri="{A12FA001-AC4F-418D-AE19-62706E023703}">
                    <ahyp:hlinkClr xmlns:ahyp="http://schemas.microsoft.com/office/drawing/2018/hyperlinkcolor" val="tx"/>
                  </a:ext>
                </a:extLst>
              </a:hlinkClick>
            </a:endParaRPr>
          </a:p>
        </p:txBody>
      </p:sp>
      <p:sp>
        <p:nvSpPr>
          <p:cNvPr id="8" name="TextBox 7">
            <a:extLst>
              <a:ext uri="{FF2B5EF4-FFF2-40B4-BE49-F238E27FC236}">
                <a16:creationId xmlns:a16="http://schemas.microsoft.com/office/drawing/2014/main" id="{60E04139-B6FE-3540-B762-B36EA8721021}"/>
              </a:ext>
            </a:extLst>
          </p:cNvPr>
          <p:cNvSpPr txBox="1"/>
          <p:nvPr/>
        </p:nvSpPr>
        <p:spPr>
          <a:xfrm>
            <a:off x="628650" y="856476"/>
            <a:ext cx="2392001" cy="461665"/>
          </a:xfrm>
          <a:prstGeom prst="rect">
            <a:avLst/>
          </a:prstGeom>
          <a:noFill/>
        </p:spPr>
        <p:txBody>
          <a:bodyPr wrap="none" rtlCol="0">
            <a:spAutoFit/>
          </a:bodyPr>
          <a:lstStyle/>
          <a:p>
            <a:r>
              <a:rPr lang="en-US" sz="2400" dirty="0">
                <a:solidFill>
                  <a:schemeClr val="bg1"/>
                </a:solidFill>
              </a:rPr>
              <a:t>Topic Extraction</a:t>
            </a:r>
          </a:p>
        </p:txBody>
      </p:sp>
      <p:graphicFrame>
        <p:nvGraphicFramePr>
          <p:cNvPr id="5" name="Table 4">
            <a:extLst>
              <a:ext uri="{FF2B5EF4-FFF2-40B4-BE49-F238E27FC236}">
                <a16:creationId xmlns:a16="http://schemas.microsoft.com/office/drawing/2014/main" id="{C5B86FF6-7C12-F842-AD6F-2E596A3D3E97}"/>
              </a:ext>
            </a:extLst>
          </p:cNvPr>
          <p:cNvGraphicFramePr>
            <a:graphicFrameLocks noGrp="1"/>
          </p:cNvGraphicFramePr>
          <p:nvPr>
            <p:extLst/>
          </p:nvPr>
        </p:nvGraphicFramePr>
        <p:xfrm>
          <a:off x="1106170" y="1561653"/>
          <a:ext cx="4502384" cy="4835664"/>
        </p:xfrm>
        <a:graphic>
          <a:graphicData uri="http://schemas.openxmlformats.org/drawingml/2006/table">
            <a:tbl>
              <a:tblPr firstRow="1" bandRow="1">
                <a:tableStyleId>{5C22544A-7EE6-4342-B048-85BDC9FD1C3A}</a:tableStyleId>
              </a:tblPr>
              <a:tblGrid>
                <a:gridCol w="1591310">
                  <a:extLst>
                    <a:ext uri="{9D8B030D-6E8A-4147-A177-3AD203B41FA5}">
                      <a16:colId xmlns:a16="http://schemas.microsoft.com/office/drawing/2014/main" val="2736534309"/>
                    </a:ext>
                  </a:extLst>
                </a:gridCol>
                <a:gridCol w="2911074">
                  <a:extLst>
                    <a:ext uri="{9D8B030D-6E8A-4147-A177-3AD203B41FA5}">
                      <a16:colId xmlns:a16="http://schemas.microsoft.com/office/drawing/2014/main" val="2053611604"/>
                    </a:ext>
                  </a:extLst>
                </a:gridCol>
              </a:tblGrid>
              <a:tr h="1208916">
                <a:tc>
                  <a:txBody>
                    <a:bodyPr/>
                    <a:lstStyle/>
                    <a:p>
                      <a:pPr algn="ctr"/>
                      <a:r>
                        <a:rPr lang="en-US" dirty="0"/>
                        <a:t>Food</a:t>
                      </a:r>
                    </a:p>
                    <a:p>
                      <a:pPr algn="ctr"/>
                      <a:r>
                        <a:rPr lang="en-US" dirty="0"/>
                        <a:t>0.5</a:t>
                      </a:r>
                    </a:p>
                  </a:txBody>
                  <a:tcPr anchor="ctr"/>
                </a:tc>
                <a:tc>
                  <a:txBody>
                    <a:bodyPr/>
                    <a:lstStyle/>
                    <a:p>
                      <a:endParaRPr lang="en-US" dirty="0"/>
                    </a:p>
                  </a:txBody>
                  <a:tcPr/>
                </a:tc>
                <a:extLst>
                  <a:ext uri="{0D108BD9-81ED-4DB2-BD59-A6C34878D82A}">
                    <a16:rowId xmlns:a16="http://schemas.microsoft.com/office/drawing/2014/main" val="187522339"/>
                  </a:ext>
                </a:extLst>
              </a:tr>
              <a:tr h="1208916">
                <a:tc>
                  <a:txBody>
                    <a:bodyPr/>
                    <a:lstStyle/>
                    <a:p>
                      <a:pPr algn="ctr"/>
                      <a:r>
                        <a:rPr lang="en-US" dirty="0"/>
                        <a:t>Service</a:t>
                      </a:r>
                    </a:p>
                    <a:p>
                      <a:pPr algn="ctr"/>
                      <a:r>
                        <a:rPr lang="en-US" dirty="0"/>
                        <a:t>0.5</a:t>
                      </a:r>
                    </a:p>
                  </a:txBody>
                  <a:tcPr anchor="ctr"/>
                </a:tc>
                <a:tc>
                  <a:txBody>
                    <a:bodyPr/>
                    <a:lstStyle/>
                    <a:p>
                      <a:endParaRPr lang="en-US" dirty="0"/>
                    </a:p>
                  </a:txBody>
                  <a:tcPr/>
                </a:tc>
                <a:extLst>
                  <a:ext uri="{0D108BD9-81ED-4DB2-BD59-A6C34878D82A}">
                    <a16:rowId xmlns:a16="http://schemas.microsoft.com/office/drawing/2014/main" val="603893199"/>
                  </a:ext>
                </a:extLst>
              </a:tr>
              <a:tr h="1208916">
                <a:tc>
                  <a:txBody>
                    <a:bodyPr/>
                    <a:lstStyle/>
                    <a:p>
                      <a:pPr algn="ctr"/>
                      <a:r>
                        <a:rPr lang="en-US" dirty="0"/>
                        <a:t>Atmosphere</a:t>
                      </a:r>
                    </a:p>
                    <a:p>
                      <a:pPr algn="ctr"/>
                      <a:r>
                        <a:rPr lang="en-US" dirty="0"/>
                        <a:t>0.25</a:t>
                      </a:r>
                    </a:p>
                  </a:txBody>
                  <a:tcPr anchor="ctr"/>
                </a:tc>
                <a:tc>
                  <a:txBody>
                    <a:bodyPr/>
                    <a:lstStyle/>
                    <a:p>
                      <a:endParaRPr lang="en-US" dirty="0"/>
                    </a:p>
                  </a:txBody>
                  <a:tcPr/>
                </a:tc>
                <a:extLst>
                  <a:ext uri="{0D108BD9-81ED-4DB2-BD59-A6C34878D82A}">
                    <a16:rowId xmlns:a16="http://schemas.microsoft.com/office/drawing/2014/main" val="991129284"/>
                  </a:ext>
                </a:extLst>
              </a:tr>
              <a:tr h="1208916">
                <a:tc>
                  <a:txBody>
                    <a:bodyPr/>
                    <a:lstStyle/>
                    <a:p>
                      <a:pPr algn="ctr"/>
                      <a:r>
                        <a:rPr lang="en-US" dirty="0"/>
                        <a:t>Price</a:t>
                      </a:r>
                    </a:p>
                    <a:p>
                      <a:pPr algn="ctr"/>
                      <a:r>
                        <a:rPr lang="en-US" dirty="0"/>
                        <a:t>0,15</a:t>
                      </a:r>
                    </a:p>
                  </a:txBody>
                  <a:tcPr anchor="ctr"/>
                </a:tc>
                <a:tc>
                  <a:txBody>
                    <a:bodyPr/>
                    <a:lstStyle/>
                    <a:p>
                      <a:endParaRPr lang="en-US" dirty="0"/>
                    </a:p>
                  </a:txBody>
                  <a:tcPr/>
                </a:tc>
                <a:extLst>
                  <a:ext uri="{0D108BD9-81ED-4DB2-BD59-A6C34878D82A}">
                    <a16:rowId xmlns:a16="http://schemas.microsoft.com/office/drawing/2014/main" val="1755243588"/>
                  </a:ext>
                </a:extLst>
              </a:tr>
            </a:tbl>
          </a:graphicData>
        </a:graphic>
      </p:graphicFrame>
      <p:pic>
        <p:nvPicPr>
          <p:cNvPr id="7" name="Picture 6">
            <a:extLst>
              <a:ext uri="{FF2B5EF4-FFF2-40B4-BE49-F238E27FC236}">
                <a16:creationId xmlns:a16="http://schemas.microsoft.com/office/drawing/2014/main" id="{611E4934-E7F4-BD49-9F2E-93F1CB5A25D3}"/>
              </a:ext>
            </a:extLst>
          </p:cNvPr>
          <p:cNvPicPr>
            <a:picLocks noChangeAspect="1"/>
          </p:cNvPicPr>
          <p:nvPr/>
        </p:nvPicPr>
        <p:blipFill>
          <a:blip r:embed="rId3"/>
          <a:stretch>
            <a:fillRect/>
          </a:stretch>
        </p:blipFill>
        <p:spPr>
          <a:xfrm>
            <a:off x="6132402" y="1489736"/>
            <a:ext cx="5778500" cy="2287098"/>
          </a:xfrm>
          <a:prstGeom prst="rect">
            <a:avLst/>
          </a:prstGeom>
        </p:spPr>
      </p:pic>
      <p:pic>
        <p:nvPicPr>
          <p:cNvPr id="11" name="Picture 10">
            <a:extLst>
              <a:ext uri="{FF2B5EF4-FFF2-40B4-BE49-F238E27FC236}">
                <a16:creationId xmlns:a16="http://schemas.microsoft.com/office/drawing/2014/main" id="{1F38F64D-6065-084D-A6B8-7AD6B436C640}"/>
              </a:ext>
            </a:extLst>
          </p:cNvPr>
          <p:cNvPicPr>
            <a:picLocks noChangeAspect="1"/>
          </p:cNvPicPr>
          <p:nvPr/>
        </p:nvPicPr>
        <p:blipFill>
          <a:blip r:embed="rId4"/>
          <a:stretch>
            <a:fillRect/>
          </a:stretch>
        </p:blipFill>
        <p:spPr>
          <a:xfrm>
            <a:off x="6132402" y="3920817"/>
            <a:ext cx="5778500" cy="2476500"/>
          </a:xfrm>
          <a:prstGeom prst="rect">
            <a:avLst/>
          </a:prstGeom>
        </p:spPr>
      </p:pic>
      <p:pic>
        <p:nvPicPr>
          <p:cNvPr id="14" name="Picture 13">
            <a:extLst>
              <a:ext uri="{FF2B5EF4-FFF2-40B4-BE49-F238E27FC236}">
                <a16:creationId xmlns:a16="http://schemas.microsoft.com/office/drawing/2014/main" id="{A362C1E6-A4C8-7D43-AC8F-B2E1525AA9B4}"/>
              </a:ext>
            </a:extLst>
          </p:cNvPr>
          <p:cNvPicPr>
            <a:picLocks noChangeAspect="1"/>
          </p:cNvPicPr>
          <p:nvPr/>
        </p:nvPicPr>
        <p:blipFill rotWithShape="1">
          <a:blip r:embed="rId5"/>
          <a:srcRect r="2857" b="17619"/>
          <a:stretch/>
        </p:blipFill>
        <p:spPr>
          <a:xfrm>
            <a:off x="3173540" y="1624378"/>
            <a:ext cx="1727200" cy="910223"/>
          </a:xfrm>
          <a:prstGeom prst="rect">
            <a:avLst/>
          </a:prstGeom>
        </p:spPr>
      </p:pic>
      <p:pic>
        <p:nvPicPr>
          <p:cNvPr id="20" name="Picture 19">
            <a:extLst>
              <a:ext uri="{FF2B5EF4-FFF2-40B4-BE49-F238E27FC236}">
                <a16:creationId xmlns:a16="http://schemas.microsoft.com/office/drawing/2014/main" id="{8FFDF53B-2E19-8947-B6DA-4D1EC3916314}"/>
              </a:ext>
            </a:extLst>
          </p:cNvPr>
          <p:cNvPicPr>
            <a:picLocks noChangeAspect="1"/>
          </p:cNvPicPr>
          <p:nvPr/>
        </p:nvPicPr>
        <p:blipFill>
          <a:blip r:embed="rId6"/>
          <a:stretch>
            <a:fillRect/>
          </a:stretch>
        </p:blipFill>
        <p:spPr>
          <a:xfrm>
            <a:off x="3215684" y="4177079"/>
            <a:ext cx="1663700" cy="889000"/>
          </a:xfrm>
          <a:prstGeom prst="rect">
            <a:avLst/>
          </a:prstGeom>
        </p:spPr>
      </p:pic>
      <p:pic>
        <p:nvPicPr>
          <p:cNvPr id="22" name="Picture 21">
            <a:extLst>
              <a:ext uri="{FF2B5EF4-FFF2-40B4-BE49-F238E27FC236}">
                <a16:creationId xmlns:a16="http://schemas.microsoft.com/office/drawing/2014/main" id="{653577B3-570A-0346-A093-0412DEA4B6A9}"/>
              </a:ext>
            </a:extLst>
          </p:cNvPr>
          <p:cNvPicPr>
            <a:picLocks noChangeAspect="1"/>
          </p:cNvPicPr>
          <p:nvPr/>
        </p:nvPicPr>
        <p:blipFill>
          <a:blip r:embed="rId7"/>
          <a:stretch>
            <a:fillRect/>
          </a:stretch>
        </p:blipFill>
        <p:spPr>
          <a:xfrm>
            <a:off x="3224340" y="5399927"/>
            <a:ext cx="1676400" cy="838200"/>
          </a:xfrm>
          <a:prstGeom prst="rect">
            <a:avLst/>
          </a:prstGeom>
        </p:spPr>
      </p:pic>
      <p:pic>
        <p:nvPicPr>
          <p:cNvPr id="24" name="Picture 23">
            <a:extLst>
              <a:ext uri="{FF2B5EF4-FFF2-40B4-BE49-F238E27FC236}">
                <a16:creationId xmlns:a16="http://schemas.microsoft.com/office/drawing/2014/main" id="{532323FE-E46D-7547-A59B-528487B48CBB}"/>
              </a:ext>
            </a:extLst>
          </p:cNvPr>
          <p:cNvPicPr>
            <a:picLocks noChangeAspect="1"/>
          </p:cNvPicPr>
          <p:nvPr/>
        </p:nvPicPr>
        <p:blipFill>
          <a:blip r:embed="rId8"/>
          <a:stretch>
            <a:fillRect/>
          </a:stretch>
        </p:blipFill>
        <p:spPr>
          <a:xfrm>
            <a:off x="3215684" y="2910272"/>
            <a:ext cx="1816100" cy="914400"/>
          </a:xfrm>
          <a:prstGeom prst="rect">
            <a:avLst/>
          </a:prstGeom>
        </p:spPr>
      </p:pic>
    </p:spTree>
    <p:extLst>
      <p:ext uri="{BB962C8B-B14F-4D97-AF65-F5344CB8AC3E}">
        <p14:creationId xmlns:p14="http://schemas.microsoft.com/office/powerpoint/2010/main" val="3041481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FA5125D-9DD1-B749-AD16-33045D1D6854}"/>
              </a:ext>
            </a:extLst>
          </p:cNvPr>
          <p:cNvSpPr txBox="1"/>
          <p:nvPr/>
        </p:nvSpPr>
        <p:spPr>
          <a:xfrm>
            <a:off x="4320540" y="125730"/>
            <a:ext cx="3185487" cy="923330"/>
          </a:xfrm>
          <a:prstGeom prst="rect">
            <a:avLst/>
          </a:prstGeom>
          <a:noFill/>
        </p:spPr>
        <p:txBody>
          <a:bodyPr wrap="none" rtlCol="0">
            <a:spAutoFit/>
          </a:bodyPr>
          <a:lstStyle/>
          <a:p>
            <a:r>
              <a:rPr lang="en-US" sz="5400" b="1" dirty="0">
                <a:solidFill>
                  <a:schemeClr val="bg1"/>
                </a:solidFill>
              </a:rPr>
              <a:t>Compare</a:t>
            </a:r>
          </a:p>
        </p:txBody>
      </p:sp>
      <p:graphicFrame>
        <p:nvGraphicFramePr>
          <p:cNvPr id="9" name="Chart 8">
            <a:extLst>
              <a:ext uri="{FF2B5EF4-FFF2-40B4-BE49-F238E27FC236}">
                <a16:creationId xmlns:a16="http://schemas.microsoft.com/office/drawing/2014/main" id="{258DB1BE-32D6-A443-A6C4-4703671B99DF}"/>
              </a:ext>
            </a:extLst>
          </p:cNvPr>
          <p:cNvGraphicFramePr/>
          <p:nvPr>
            <p:extLst>
              <p:ext uri="{D42A27DB-BD31-4B8C-83A1-F6EECF244321}">
                <p14:modId xmlns:p14="http://schemas.microsoft.com/office/powerpoint/2010/main" val="2840374603"/>
              </p:ext>
            </p:extLst>
          </p:nvPr>
        </p:nvGraphicFramePr>
        <p:xfrm>
          <a:off x="259409" y="1340939"/>
          <a:ext cx="5595620" cy="44769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CBE54C96-83B3-5348-8AEB-D139A711C97C}"/>
              </a:ext>
            </a:extLst>
          </p:cNvPr>
          <p:cNvGraphicFramePr/>
          <p:nvPr>
            <p:extLst>
              <p:ext uri="{D42A27DB-BD31-4B8C-83A1-F6EECF244321}">
                <p14:modId xmlns:p14="http://schemas.microsoft.com/office/powerpoint/2010/main" val="466008625"/>
              </p:ext>
            </p:extLst>
          </p:nvPr>
        </p:nvGraphicFramePr>
        <p:xfrm>
          <a:off x="6097818" y="1695351"/>
          <a:ext cx="5857962" cy="412251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2DF08928-A5FF-3348-92E0-951F54E286F3}"/>
              </a:ext>
            </a:extLst>
          </p:cNvPr>
          <p:cNvSpPr txBox="1"/>
          <p:nvPr/>
        </p:nvSpPr>
        <p:spPr>
          <a:xfrm>
            <a:off x="2405438" y="5894304"/>
            <a:ext cx="1303562" cy="369332"/>
          </a:xfrm>
          <a:prstGeom prst="rect">
            <a:avLst/>
          </a:prstGeom>
          <a:noFill/>
        </p:spPr>
        <p:txBody>
          <a:bodyPr wrap="none" rtlCol="0">
            <a:spAutoFit/>
          </a:bodyPr>
          <a:lstStyle/>
          <a:p>
            <a:r>
              <a:rPr lang="en-US" dirty="0"/>
              <a:t>Sentiment</a:t>
            </a:r>
          </a:p>
        </p:txBody>
      </p:sp>
      <p:sp>
        <p:nvSpPr>
          <p:cNvPr id="14" name="TextBox 13">
            <a:extLst>
              <a:ext uri="{FF2B5EF4-FFF2-40B4-BE49-F238E27FC236}">
                <a16:creationId xmlns:a16="http://schemas.microsoft.com/office/drawing/2014/main" id="{257125DE-9DEA-FD4A-9EAF-3FBBC960CF88}"/>
              </a:ext>
            </a:extLst>
          </p:cNvPr>
          <p:cNvSpPr txBox="1"/>
          <p:nvPr/>
        </p:nvSpPr>
        <p:spPr>
          <a:xfrm>
            <a:off x="8633902" y="5894304"/>
            <a:ext cx="785793" cy="369332"/>
          </a:xfrm>
          <a:prstGeom prst="rect">
            <a:avLst/>
          </a:prstGeom>
          <a:noFill/>
        </p:spPr>
        <p:txBody>
          <a:bodyPr wrap="none" rtlCol="0">
            <a:spAutoFit/>
          </a:bodyPr>
          <a:lstStyle/>
          <a:p>
            <a:r>
              <a:rPr lang="en-US" dirty="0"/>
              <a:t>Topic</a:t>
            </a:r>
          </a:p>
        </p:txBody>
      </p:sp>
    </p:spTree>
    <p:extLst>
      <p:ext uri="{BB962C8B-B14F-4D97-AF65-F5344CB8AC3E}">
        <p14:creationId xmlns:p14="http://schemas.microsoft.com/office/powerpoint/2010/main" val="3658642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p:nvPr/>
        </p:nvSpPr>
        <p:spPr>
          <a:xfrm>
            <a:off x="285676" y="277863"/>
            <a:ext cx="9772800" cy="708000"/>
          </a:xfrm>
          <a:prstGeom prst="rect">
            <a:avLst/>
          </a:prstGeom>
          <a:noFill/>
          <a:ln>
            <a:noFill/>
          </a:ln>
        </p:spPr>
        <p:txBody>
          <a:bodyPr spcFirstLastPara="1" wrap="square" lIns="91425" tIns="45700" rIns="91425" bIns="45700" anchor="t" anchorCtr="0">
            <a:noAutofit/>
          </a:bodyPr>
          <a:lstStyle/>
          <a:p>
            <a:pPr lvl="0"/>
            <a:r>
              <a:rPr lang="en-US" sz="4000" b="1" dirty="0">
                <a:solidFill>
                  <a:schemeClr val="lt1"/>
                </a:solidFill>
                <a:latin typeface="Century Gothic"/>
                <a:ea typeface="Century Gothic"/>
                <a:cs typeface="Century Gothic"/>
                <a:sym typeface="Century Gothic"/>
              </a:rPr>
              <a:t>Result - </a:t>
            </a:r>
            <a:r>
              <a:rPr lang="en-US" sz="4000" b="1" dirty="0">
                <a:solidFill>
                  <a:schemeClr val="bg1"/>
                </a:solidFill>
              </a:rPr>
              <a:t>Millbrook</a:t>
            </a:r>
            <a:r>
              <a:rPr lang="en-US" sz="4000" b="1" dirty="0"/>
              <a:t> </a:t>
            </a:r>
            <a:r>
              <a:rPr lang="en-US" sz="4000" b="1" dirty="0">
                <a:solidFill>
                  <a:schemeClr val="lt1"/>
                </a:solidFill>
                <a:latin typeface="Century Gothic"/>
                <a:ea typeface="Century Gothic"/>
                <a:cs typeface="Century Gothic"/>
                <a:sym typeface="Century Gothic"/>
              </a:rPr>
              <a:t>Winery</a:t>
            </a:r>
            <a:endParaRPr sz="4000" b="1" u="sng" dirty="0">
              <a:solidFill>
                <a:schemeClr val="lt1"/>
              </a:solidFill>
              <a:latin typeface="Century Gothic"/>
              <a:ea typeface="Century Gothic"/>
              <a:cs typeface="Century Gothic"/>
              <a:sym typeface="Century Gothic"/>
              <a:hlinkClick r:id="rId3"/>
            </a:endParaRPr>
          </a:p>
        </p:txBody>
      </p:sp>
      <p:sp>
        <p:nvSpPr>
          <p:cNvPr id="295" name="Google Shape;295;p36"/>
          <p:cNvSpPr txBox="1"/>
          <p:nvPr/>
        </p:nvSpPr>
        <p:spPr>
          <a:xfrm>
            <a:off x="597100" y="1971725"/>
            <a:ext cx="2661300" cy="8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296" name="Google Shape;296;p36"/>
          <p:cNvSpPr txBox="1"/>
          <p:nvPr/>
        </p:nvSpPr>
        <p:spPr>
          <a:xfrm>
            <a:off x="6826425" y="1971725"/>
            <a:ext cx="2439600" cy="9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b="1">
              <a:solidFill>
                <a:srgbClr val="FFFF00"/>
              </a:solidFill>
              <a:latin typeface="Century Gothic"/>
              <a:ea typeface="Century Gothic"/>
              <a:cs typeface="Century Gothic"/>
              <a:sym typeface="Century Gothic"/>
            </a:endParaRPr>
          </a:p>
        </p:txBody>
      </p:sp>
      <p:sp>
        <p:nvSpPr>
          <p:cNvPr id="297" name="Google Shape;297;p36"/>
          <p:cNvSpPr txBox="1"/>
          <p:nvPr/>
        </p:nvSpPr>
        <p:spPr>
          <a:xfrm>
            <a:off x="955375" y="1971725"/>
            <a:ext cx="2439600" cy="9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b="1">
              <a:solidFill>
                <a:srgbClr val="FFFF00"/>
              </a:solidFill>
              <a:latin typeface="Century Gothic"/>
              <a:ea typeface="Century Gothic"/>
              <a:cs typeface="Century Gothic"/>
              <a:sym typeface="Century Gothic"/>
            </a:endParaRPr>
          </a:p>
        </p:txBody>
      </p:sp>
      <p:pic>
        <p:nvPicPr>
          <p:cNvPr id="298" name="Google Shape;298;p36"/>
          <p:cNvPicPr preferRelativeResize="0"/>
          <p:nvPr/>
        </p:nvPicPr>
        <p:blipFill>
          <a:blip r:embed="rId4">
            <a:alphaModFix/>
          </a:blip>
          <a:stretch>
            <a:fillRect/>
          </a:stretch>
        </p:blipFill>
        <p:spPr>
          <a:xfrm>
            <a:off x="0" y="3065125"/>
            <a:ext cx="5758400" cy="3792875"/>
          </a:xfrm>
          <a:prstGeom prst="rect">
            <a:avLst/>
          </a:prstGeom>
          <a:noFill/>
          <a:ln>
            <a:noFill/>
          </a:ln>
        </p:spPr>
      </p:pic>
      <p:pic>
        <p:nvPicPr>
          <p:cNvPr id="299" name="Google Shape;299;p36"/>
          <p:cNvPicPr preferRelativeResize="0"/>
          <p:nvPr/>
        </p:nvPicPr>
        <p:blipFill>
          <a:blip r:embed="rId5">
            <a:alphaModFix/>
          </a:blip>
          <a:stretch>
            <a:fillRect/>
          </a:stretch>
        </p:blipFill>
        <p:spPr>
          <a:xfrm>
            <a:off x="8939275" y="0"/>
            <a:ext cx="3252725" cy="3156050"/>
          </a:xfrm>
          <a:prstGeom prst="rect">
            <a:avLst/>
          </a:prstGeom>
          <a:noFill/>
          <a:ln>
            <a:noFill/>
          </a:ln>
        </p:spPr>
      </p:pic>
      <p:pic>
        <p:nvPicPr>
          <p:cNvPr id="300" name="Google Shape;300;p36"/>
          <p:cNvPicPr preferRelativeResize="0"/>
          <p:nvPr/>
        </p:nvPicPr>
        <p:blipFill>
          <a:blip r:embed="rId6">
            <a:alphaModFix/>
          </a:blip>
          <a:stretch>
            <a:fillRect/>
          </a:stretch>
        </p:blipFill>
        <p:spPr>
          <a:xfrm>
            <a:off x="7598100" y="4905363"/>
            <a:ext cx="3638550" cy="1952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0"/>
          <p:cNvSpPr txBox="1">
            <a:spLocks noGrp="1"/>
          </p:cNvSpPr>
          <p:nvPr>
            <p:ph type="body" idx="1"/>
          </p:nvPr>
        </p:nvSpPr>
        <p:spPr>
          <a:xfrm>
            <a:off x="986842" y="1441324"/>
            <a:ext cx="3373500" cy="11739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500"/>
              </a:spcBef>
              <a:spcAft>
                <a:spcPts val="0"/>
              </a:spcAft>
              <a:buClr>
                <a:schemeClr val="dk1"/>
              </a:buClr>
              <a:buSzPts val="1100"/>
              <a:buFont typeface="Arial"/>
              <a:buNone/>
            </a:pPr>
            <a:r>
              <a:rPr lang="en-US" sz="2800" dirty="0">
                <a:solidFill>
                  <a:srgbClr val="FFFFFF"/>
                </a:solidFill>
              </a:rPr>
              <a:t>What is Groupon?</a:t>
            </a:r>
            <a:endParaRPr sz="2800" dirty="0">
              <a:solidFill>
                <a:srgbClr val="FFFFFF"/>
              </a:solidFill>
            </a:endParaRPr>
          </a:p>
          <a:p>
            <a:pPr marL="285750" lvl="0" indent="-158750" algn="l" rtl="0">
              <a:spcBef>
                <a:spcPts val="600"/>
              </a:spcBef>
              <a:spcAft>
                <a:spcPts val="0"/>
              </a:spcAft>
              <a:buSzPts val="2000"/>
              <a:buNone/>
            </a:pPr>
            <a:endParaRPr dirty="0"/>
          </a:p>
        </p:txBody>
      </p:sp>
      <p:pic>
        <p:nvPicPr>
          <p:cNvPr id="136" name="Google Shape;136;p20"/>
          <p:cNvPicPr preferRelativeResize="0"/>
          <p:nvPr/>
        </p:nvPicPr>
        <p:blipFill rotWithShape="1">
          <a:blip r:embed="rId3">
            <a:alphaModFix/>
          </a:blip>
          <a:srcRect l="66830"/>
          <a:stretch/>
        </p:blipFill>
        <p:spPr>
          <a:xfrm>
            <a:off x="585749" y="2457725"/>
            <a:ext cx="3774599" cy="3947675"/>
          </a:xfrm>
          <a:prstGeom prst="rect">
            <a:avLst/>
          </a:prstGeom>
          <a:noFill/>
          <a:ln>
            <a:noFill/>
          </a:ln>
        </p:spPr>
      </p:pic>
      <p:sp>
        <p:nvSpPr>
          <p:cNvPr id="137" name="Google Shape;137;p20"/>
          <p:cNvSpPr txBox="1"/>
          <p:nvPr/>
        </p:nvSpPr>
        <p:spPr>
          <a:xfrm>
            <a:off x="5531450" y="3049200"/>
            <a:ext cx="5938200" cy="33561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Font typeface="Century Gothic"/>
              <a:buChar char="●"/>
            </a:pPr>
            <a:r>
              <a:rPr lang="en-US" sz="1800" dirty="0">
                <a:solidFill>
                  <a:srgbClr val="FFFFFF"/>
                </a:solidFill>
                <a:latin typeface="Century Gothic"/>
                <a:ea typeface="Century Gothic"/>
                <a:cs typeface="Century Gothic"/>
                <a:sym typeface="Century Gothic"/>
              </a:rPr>
              <a:t>Datasets</a:t>
            </a:r>
            <a:endParaRPr sz="1800" dirty="0">
              <a:solidFill>
                <a:srgbClr val="FFFFFF"/>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rgbClr val="FFFFFF"/>
              </a:buClr>
              <a:buSzPts val="1800"/>
              <a:buFont typeface="Century Gothic"/>
              <a:buChar char="●"/>
            </a:pPr>
            <a:r>
              <a:rPr lang="en-US" sz="1800" dirty="0">
                <a:solidFill>
                  <a:srgbClr val="FFFFFF"/>
                </a:solidFill>
                <a:latin typeface="Century Gothic"/>
                <a:ea typeface="Century Gothic"/>
                <a:cs typeface="Century Gothic"/>
                <a:sym typeface="Century Gothic"/>
              </a:rPr>
              <a:t>Exploratory Data Analysis </a:t>
            </a:r>
            <a:endParaRPr sz="1800" dirty="0">
              <a:solidFill>
                <a:srgbClr val="FFFFFF"/>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rgbClr val="FFFFFF"/>
              </a:buClr>
              <a:buSzPts val="1800"/>
              <a:buFont typeface="Century Gothic"/>
              <a:buChar char="●"/>
            </a:pPr>
            <a:r>
              <a:rPr lang="en-US" sz="1800" dirty="0">
                <a:solidFill>
                  <a:srgbClr val="FFFFFF"/>
                </a:solidFill>
                <a:latin typeface="Century Gothic"/>
                <a:ea typeface="Century Gothic"/>
                <a:cs typeface="Century Gothic"/>
                <a:sym typeface="Century Gothic"/>
              </a:rPr>
              <a:t>Sentiment Analysis → Accuracy</a:t>
            </a:r>
            <a:endParaRPr sz="1800" dirty="0">
              <a:solidFill>
                <a:srgbClr val="FFFFFF"/>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rgbClr val="FFFFFF"/>
              </a:buClr>
              <a:buSzPts val="1800"/>
              <a:buFont typeface="Century Gothic"/>
              <a:buChar char="○"/>
            </a:pPr>
            <a:r>
              <a:rPr lang="en-US" sz="1800" dirty="0">
                <a:solidFill>
                  <a:schemeClr val="lt1"/>
                </a:solidFill>
                <a:latin typeface="Century Gothic"/>
                <a:ea typeface="Century Gothic"/>
                <a:cs typeface="Century Gothic"/>
                <a:sym typeface="Century Gothic"/>
              </a:rPr>
              <a:t>Naïve Sentiment Analysis</a:t>
            </a:r>
            <a:endParaRPr sz="1800" dirty="0">
              <a:solidFill>
                <a:schemeClr val="lt1"/>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chemeClr val="lt1"/>
              </a:buClr>
              <a:buSzPts val="1800"/>
              <a:buFont typeface="Century Gothic"/>
              <a:buChar char="○"/>
            </a:pPr>
            <a:r>
              <a:rPr lang="en-US" sz="1800" dirty="0">
                <a:solidFill>
                  <a:schemeClr val="lt1"/>
                </a:solidFill>
                <a:latin typeface="Century Gothic"/>
                <a:ea typeface="Century Gothic"/>
                <a:cs typeface="Century Gothic"/>
                <a:sym typeface="Century Gothic"/>
              </a:rPr>
              <a:t>Support Vector Machine</a:t>
            </a:r>
            <a:endParaRPr sz="1800" dirty="0">
              <a:solidFill>
                <a:schemeClr val="lt1"/>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chemeClr val="lt1"/>
              </a:buClr>
              <a:buSzPts val="1800"/>
              <a:buFont typeface="Century Gothic"/>
              <a:buChar char="○"/>
            </a:pPr>
            <a:r>
              <a:rPr lang="en-US" sz="1800" dirty="0">
                <a:solidFill>
                  <a:schemeClr val="lt1"/>
                </a:solidFill>
                <a:latin typeface="Century Gothic"/>
                <a:ea typeface="Century Gothic"/>
                <a:cs typeface="Century Gothic"/>
                <a:sym typeface="Century Gothic"/>
              </a:rPr>
              <a:t>Convolutional Neural Network</a:t>
            </a:r>
            <a:endParaRPr sz="1800" dirty="0">
              <a:solidFill>
                <a:schemeClr val="lt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rgbClr val="FFFFFF"/>
              </a:buClr>
              <a:buSzPts val="1800"/>
              <a:buFont typeface="Century Gothic"/>
              <a:buChar char="●"/>
            </a:pPr>
            <a:r>
              <a:rPr lang="en-US" sz="1800" dirty="0">
                <a:solidFill>
                  <a:srgbClr val="FFFFFF"/>
                </a:solidFill>
                <a:latin typeface="Century Gothic"/>
                <a:ea typeface="Century Gothic"/>
                <a:cs typeface="Century Gothic"/>
                <a:sym typeface="Century Gothic"/>
              </a:rPr>
              <a:t>Topic Modeling</a:t>
            </a:r>
            <a:endParaRPr sz="1800" dirty="0">
              <a:solidFill>
                <a:srgbClr val="FFFFFF"/>
              </a:solidFill>
              <a:latin typeface="Century Gothic"/>
              <a:ea typeface="Century Gothic"/>
              <a:cs typeface="Century Gothic"/>
              <a:sym typeface="Century Gothic"/>
            </a:endParaRPr>
          </a:p>
          <a:p>
            <a:pPr marL="914400" lvl="1" indent="-342900" algn="l" rtl="0">
              <a:lnSpc>
                <a:spcPct val="115000"/>
              </a:lnSpc>
              <a:spcBef>
                <a:spcPts val="0"/>
              </a:spcBef>
              <a:spcAft>
                <a:spcPts val="0"/>
              </a:spcAft>
              <a:buClr>
                <a:srgbClr val="FFFFFF"/>
              </a:buClr>
              <a:buSzPts val="1800"/>
              <a:buFont typeface="Century Gothic"/>
              <a:buChar char="○"/>
            </a:pPr>
            <a:r>
              <a:rPr lang="en-US" sz="1800" dirty="0">
                <a:solidFill>
                  <a:schemeClr val="lt1"/>
                </a:solidFill>
                <a:latin typeface="Century Gothic"/>
                <a:ea typeface="Century Gothic"/>
                <a:cs typeface="Century Gothic"/>
                <a:sym typeface="Century Gothic"/>
              </a:rPr>
              <a:t>Multi-labeled Classification</a:t>
            </a:r>
            <a:endParaRPr sz="1800" dirty="0">
              <a:solidFill>
                <a:schemeClr val="lt1"/>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rgbClr val="FFFFFF"/>
              </a:buClr>
              <a:buSzPts val="1800"/>
              <a:buFont typeface="Century Gothic"/>
              <a:buChar char="●"/>
            </a:pPr>
            <a:r>
              <a:rPr lang="en-US" sz="1800" dirty="0">
                <a:solidFill>
                  <a:srgbClr val="FFFFFF"/>
                </a:solidFill>
                <a:latin typeface="Century Gothic"/>
                <a:ea typeface="Century Gothic"/>
                <a:cs typeface="Century Gothic"/>
                <a:sym typeface="Century Gothic"/>
              </a:rPr>
              <a:t>Result</a:t>
            </a:r>
            <a:endParaRPr sz="1800" dirty="0">
              <a:solidFill>
                <a:srgbClr val="FFFFFF"/>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rgbClr val="FFFFFF"/>
              </a:buClr>
              <a:buSzPts val="1800"/>
              <a:buFont typeface="Century Gothic"/>
              <a:buChar char="●"/>
            </a:pPr>
            <a:r>
              <a:rPr lang="en-US" sz="1800" dirty="0">
                <a:solidFill>
                  <a:srgbClr val="FFFFFF"/>
                </a:solidFill>
                <a:latin typeface="Century Gothic"/>
                <a:ea typeface="Century Gothic"/>
                <a:cs typeface="Century Gothic"/>
                <a:sym typeface="Century Gothic"/>
              </a:rPr>
              <a:t>Conclusion / Future work</a:t>
            </a:r>
            <a:endParaRPr sz="1800" dirty="0">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800" dirty="0">
              <a:solidFill>
                <a:srgbClr val="FFFFFF"/>
              </a:solidFill>
              <a:latin typeface="Century Gothic"/>
              <a:ea typeface="Century Gothic"/>
              <a:cs typeface="Century Gothic"/>
              <a:sym typeface="Century Gothic"/>
            </a:endParaRPr>
          </a:p>
        </p:txBody>
      </p:sp>
      <p:sp>
        <p:nvSpPr>
          <p:cNvPr id="138" name="Google Shape;138;p20"/>
          <p:cNvSpPr txBox="1"/>
          <p:nvPr/>
        </p:nvSpPr>
        <p:spPr>
          <a:xfrm>
            <a:off x="4903000" y="1441325"/>
            <a:ext cx="3092100" cy="1016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Wine Bar</a:t>
            </a:r>
            <a:endParaRPr sz="1800" b="1">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Advantage / Shortage</a:t>
            </a:r>
            <a:endParaRPr sz="1800" b="1">
              <a:solidFill>
                <a:srgbClr val="FFFFFF"/>
              </a:solidFill>
              <a:latin typeface="Century Gothic"/>
              <a:ea typeface="Century Gothic"/>
              <a:cs typeface="Century Gothic"/>
              <a:sym typeface="Century Gothic"/>
            </a:endParaRPr>
          </a:p>
        </p:txBody>
      </p:sp>
      <p:sp>
        <p:nvSpPr>
          <p:cNvPr id="139" name="Google Shape;139;p20"/>
          <p:cNvSpPr txBox="1"/>
          <p:nvPr/>
        </p:nvSpPr>
        <p:spPr>
          <a:xfrm>
            <a:off x="8537750" y="1441325"/>
            <a:ext cx="3241800" cy="1016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How to improve?</a:t>
            </a:r>
            <a:endParaRPr sz="1800" b="1">
              <a:solidFill>
                <a:srgbClr val="FFFFFF"/>
              </a:solidFill>
              <a:latin typeface="Century Gothic"/>
              <a:ea typeface="Century Gothic"/>
              <a:cs typeface="Century Gothic"/>
              <a:sym typeface="Century Gothic"/>
            </a:endParaRPr>
          </a:p>
        </p:txBody>
      </p:sp>
      <p:sp>
        <p:nvSpPr>
          <p:cNvPr id="140" name="Google Shape;140;p20"/>
          <p:cNvSpPr txBox="1"/>
          <p:nvPr/>
        </p:nvSpPr>
        <p:spPr>
          <a:xfrm>
            <a:off x="641925" y="6051075"/>
            <a:ext cx="1497600" cy="299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141" name="Google Shape;141;p20"/>
          <p:cNvSpPr/>
          <p:nvPr/>
        </p:nvSpPr>
        <p:spPr>
          <a:xfrm>
            <a:off x="9632525" y="5212975"/>
            <a:ext cx="237900" cy="599100"/>
          </a:xfrm>
          <a:prstGeom prst="leftBrace">
            <a:avLst>
              <a:gd name="adj1" fmla="val 8984"/>
              <a:gd name="adj2" fmla="val 5000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p:nvPr/>
        </p:nvSpPr>
        <p:spPr>
          <a:xfrm>
            <a:off x="9988225" y="5039175"/>
            <a:ext cx="1027200" cy="2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SVM</a:t>
            </a:r>
            <a:endParaRPr>
              <a:solidFill>
                <a:srgbClr val="FFFFFF"/>
              </a:solidFill>
              <a:latin typeface="Century Gothic"/>
              <a:ea typeface="Century Gothic"/>
              <a:cs typeface="Century Gothic"/>
              <a:sym typeface="Century Gothic"/>
            </a:endParaRPr>
          </a:p>
        </p:txBody>
      </p:sp>
      <p:sp>
        <p:nvSpPr>
          <p:cNvPr id="143" name="Google Shape;143;p20"/>
          <p:cNvSpPr txBox="1"/>
          <p:nvPr/>
        </p:nvSpPr>
        <p:spPr>
          <a:xfrm>
            <a:off x="9988225" y="5566025"/>
            <a:ext cx="1027200" cy="29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entury Gothic"/>
                <a:ea typeface="Century Gothic"/>
                <a:cs typeface="Century Gothic"/>
                <a:sym typeface="Century Gothic"/>
              </a:rPr>
              <a:t>CNN</a:t>
            </a:r>
            <a:endParaRPr>
              <a:solidFill>
                <a:srgbClr val="FFFFFF"/>
              </a:solidFill>
              <a:latin typeface="Century Gothic"/>
              <a:ea typeface="Century Gothic"/>
              <a:cs typeface="Century Gothic"/>
              <a:sym typeface="Century Gothic"/>
            </a:endParaRPr>
          </a:p>
        </p:txBody>
      </p:sp>
      <p:sp>
        <p:nvSpPr>
          <p:cNvPr id="12" name="Google Shape;204;p27">
            <a:extLst>
              <a:ext uri="{FF2B5EF4-FFF2-40B4-BE49-F238E27FC236}">
                <a16:creationId xmlns:a16="http://schemas.microsoft.com/office/drawing/2014/main" id="{6F7B675D-8D5E-B94F-9F43-2058B060C593}"/>
              </a:ext>
            </a:extLst>
          </p:cNvPr>
          <p:cNvSpPr txBox="1"/>
          <p:nvPr/>
        </p:nvSpPr>
        <p:spPr>
          <a:xfrm>
            <a:off x="525781" y="354331"/>
            <a:ext cx="3546348" cy="6576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lt1"/>
                </a:solidFill>
                <a:latin typeface="Century Gothic"/>
                <a:ea typeface="Century Gothic"/>
                <a:cs typeface="Century Gothic"/>
                <a:sym typeface="Century Gothic"/>
              </a:rPr>
              <a:t>Introduction</a:t>
            </a:r>
            <a:endParaRPr dirty="0"/>
          </a:p>
          <a:p>
            <a:pPr marL="0" marR="0" lvl="0" indent="0" algn="l"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1141425" y="609600"/>
            <a:ext cx="9906000" cy="1259700"/>
          </a:xfrm>
          <a:prstGeom prst="rect">
            <a:avLst/>
          </a:prstGeom>
        </p:spPr>
        <p:txBody>
          <a:bodyPr spcFirstLastPara="1" wrap="square" lIns="91425" tIns="45700" rIns="91425" bIns="45700" anchor="ctr" anchorCtr="0">
            <a:noAutofit/>
          </a:bodyPr>
          <a:lstStyle/>
          <a:p>
            <a:pPr lvl="0">
              <a:buClr>
                <a:schemeClr val="dk1"/>
              </a:buClr>
            </a:pPr>
            <a:r>
              <a:rPr lang="en-US" sz="4000" b="1" dirty="0"/>
              <a:t>Result - Millbrook Winery </a:t>
            </a:r>
            <a:endParaRPr sz="4000" b="1" dirty="0"/>
          </a:p>
        </p:txBody>
      </p:sp>
      <p:sp>
        <p:nvSpPr>
          <p:cNvPr id="306" name="Google Shape;306;p37"/>
          <p:cNvSpPr txBox="1"/>
          <p:nvPr/>
        </p:nvSpPr>
        <p:spPr>
          <a:xfrm>
            <a:off x="834350" y="1961875"/>
            <a:ext cx="3000000" cy="10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FFFF00"/>
                </a:solidFill>
                <a:latin typeface="Century Gothic"/>
                <a:ea typeface="Century Gothic"/>
                <a:cs typeface="Century Gothic"/>
                <a:sym typeface="Century Gothic"/>
              </a:rPr>
              <a:t>SVM</a:t>
            </a:r>
            <a:endParaRPr/>
          </a:p>
        </p:txBody>
      </p:sp>
      <p:sp>
        <p:nvSpPr>
          <p:cNvPr id="307" name="Google Shape;307;p37"/>
          <p:cNvSpPr txBox="1"/>
          <p:nvPr/>
        </p:nvSpPr>
        <p:spPr>
          <a:xfrm>
            <a:off x="6826425" y="1869300"/>
            <a:ext cx="3000000" cy="10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FFFF00"/>
                </a:solidFill>
                <a:latin typeface="Century Gothic"/>
                <a:ea typeface="Century Gothic"/>
                <a:cs typeface="Century Gothic"/>
                <a:sym typeface="Century Gothic"/>
              </a:rPr>
              <a:t>CNN</a:t>
            </a:r>
            <a:endParaRPr/>
          </a:p>
        </p:txBody>
      </p:sp>
      <p:pic>
        <p:nvPicPr>
          <p:cNvPr id="3" name="Picture 2">
            <a:extLst>
              <a:ext uri="{FF2B5EF4-FFF2-40B4-BE49-F238E27FC236}">
                <a16:creationId xmlns:a16="http://schemas.microsoft.com/office/drawing/2014/main" id="{F661F2D6-D89D-F241-A767-1D677D77E79C}"/>
              </a:ext>
            </a:extLst>
          </p:cNvPr>
          <p:cNvPicPr>
            <a:picLocks noChangeAspect="1"/>
          </p:cNvPicPr>
          <p:nvPr/>
        </p:nvPicPr>
        <p:blipFill>
          <a:blip r:embed="rId3"/>
          <a:stretch>
            <a:fillRect/>
          </a:stretch>
        </p:blipFill>
        <p:spPr>
          <a:xfrm>
            <a:off x="834350" y="3317826"/>
            <a:ext cx="3898900" cy="1562100"/>
          </a:xfrm>
          <a:prstGeom prst="rect">
            <a:avLst/>
          </a:prstGeom>
        </p:spPr>
      </p:pic>
      <p:pic>
        <p:nvPicPr>
          <p:cNvPr id="5" name="Picture 4">
            <a:extLst>
              <a:ext uri="{FF2B5EF4-FFF2-40B4-BE49-F238E27FC236}">
                <a16:creationId xmlns:a16="http://schemas.microsoft.com/office/drawing/2014/main" id="{5FAF2260-F978-3246-A017-07B6A12CFA5D}"/>
              </a:ext>
            </a:extLst>
          </p:cNvPr>
          <p:cNvPicPr>
            <a:picLocks noChangeAspect="1"/>
          </p:cNvPicPr>
          <p:nvPr/>
        </p:nvPicPr>
        <p:blipFill>
          <a:blip r:embed="rId4"/>
          <a:stretch>
            <a:fillRect/>
          </a:stretch>
        </p:blipFill>
        <p:spPr>
          <a:xfrm>
            <a:off x="6607444" y="3305126"/>
            <a:ext cx="3657600" cy="1574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8"/>
          <p:cNvSpPr txBox="1">
            <a:spLocks noGrp="1"/>
          </p:cNvSpPr>
          <p:nvPr>
            <p:ph type="title"/>
          </p:nvPr>
        </p:nvSpPr>
        <p:spPr>
          <a:xfrm>
            <a:off x="561400" y="1801775"/>
            <a:ext cx="9906000" cy="1072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b="1" dirty="0"/>
              <a:t>Result - </a:t>
            </a:r>
            <a:r>
              <a:rPr lang="en-US" sz="3600" b="1" dirty="0" err="1"/>
              <a:t>Vinoco</a:t>
            </a:r>
            <a:r>
              <a:rPr lang="en-US" sz="3600" b="1" dirty="0"/>
              <a:t> Wine Bar &amp; Tapas Restaurant</a:t>
            </a:r>
            <a:endParaRPr dirty="0"/>
          </a:p>
        </p:txBody>
      </p:sp>
      <p:pic>
        <p:nvPicPr>
          <p:cNvPr id="315" name="Google Shape;315;p38"/>
          <p:cNvPicPr preferRelativeResize="0"/>
          <p:nvPr/>
        </p:nvPicPr>
        <p:blipFill>
          <a:blip r:embed="rId3">
            <a:alphaModFix/>
          </a:blip>
          <a:stretch>
            <a:fillRect/>
          </a:stretch>
        </p:blipFill>
        <p:spPr>
          <a:xfrm>
            <a:off x="0" y="2977125"/>
            <a:ext cx="5613775" cy="3880875"/>
          </a:xfrm>
          <a:prstGeom prst="rect">
            <a:avLst/>
          </a:prstGeom>
          <a:noFill/>
          <a:ln>
            <a:noFill/>
          </a:ln>
        </p:spPr>
      </p:pic>
      <p:pic>
        <p:nvPicPr>
          <p:cNvPr id="316" name="Google Shape;316;p38"/>
          <p:cNvPicPr preferRelativeResize="0"/>
          <p:nvPr/>
        </p:nvPicPr>
        <p:blipFill>
          <a:blip r:embed="rId4">
            <a:alphaModFix/>
          </a:blip>
          <a:stretch>
            <a:fillRect/>
          </a:stretch>
        </p:blipFill>
        <p:spPr>
          <a:xfrm>
            <a:off x="8320925" y="3080600"/>
            <a:ext cx="3871074" cy="3777400"/>
          </a:xfrm>
          <a:prstGeom prst="rect">
            <a:avLst/>
          </a:prstGeom>
          <a:noFill/>
          <a:ln>
            <a:noFill/>
          </a:ln>
        </p:spPr>
      </p:pic>
      <p:pic>
        <p:nvPicPr>
          <p:cNvPr id="317" name="Google Shape;317;p38"/>
          <p:cNvPicPr preferRelativeResize="0"/>
          <p:nvPr/>
        </p:nvPicPr>
        <p:blipFill rotWithShape="1">
          <a:blip r:embed="rId5">
            <a:alphaModFix/>
          </a:blip>
          <a:srcRect b="3540"/>
          <a:stretch/>
        </p:blipFill>
        <p:spPr>
          <a:xfrm>
            <a:off x="9007525" y="0"/>
            <a:ext cx="3184475" cy="2000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9"/>
          <p:cNvSpPr txBox="1">
            <a:spLocks noGrp="1"/>
          </p:cNvSpPr>
          <p:nvPr>
            <p:ph type="title"/>
          </p:nvPr>
        </p:nvSpPr>
        <p:spPr>
          <a:xfrm>
            <a:off x="1143000" y="356225"/>
            <a:ext cx="9906000" cy="1420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Result - </a:t>
            </a:r>
            <a:r>
              <a:rPr lang="en-US" sz="3600" b="1" dirty="0" err="1"/>
              <a:t>Vinoco</a:t>
            </a:r>
            <a:r>
              <a:rPr lang="en-US" sz="3600" b="1" dirty="0"/>
              <a:t> Wine Bar &amp; Tapas Restaurant</a:t>
            </a:r>
            <a:endParaRPr sz="3600" b="1" dirty="0"/>
          </a:p>
        </p:txBody>
      </p:sp>
      <p:sp>
        <p:nvSpPr>
          <p:cNvPr id="323" name="Google Shape;323;p39"/>
          <p:cNvSpPr txBox="1"/>
          <p:nvPr/>
        </p:nvSpPr>
        <p:spPr>
          <a:xfrm>
            <a:off x="834350" y="1961875"/>
            <a:ext cx="3000000" cy="10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FFFF00"/>
                </a:solidFill>
                <a:latin typeface="Century Gothic"/>
                <a:ea typeface="Century Gothic"/>
                <a:cs typeface="Century Gothic"/>
                <a:sym typeface="Century Gothic"/>
              </a:rPr>
              <a:t>SVM</a:t>
            </a:r>
            <a:endParaRPr/>
          </a:p>
        </p:txBody>
      </p:sp>
      <p:sp>
        <p:nvSpPr>
          <p:cNvPr id="324" name="Google Shape;324;p39"/>
          <p:cNvSpPr txBox="1"/>
          <p:nvPr/>
        </p:nvSpPr>
        <p:spPr>
          <a:xfrm>
            <a:off x="6826425" y="1869300"/>
            <a:ext cx="3000000" cy="10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rgbClr val="FFFF00"/>
                </a:solidFill>
                <a:latin typeface="Century Gothic"/>
                <a:ea typeface="Century Gothic"/>
                <a:cs typeface="Century Gothic"/>
                <a:sym typeface="Century Gothic"/>
              </a:rPr>
              <a:t>CNN</a:t>
            </a:r>
            <a:endParaRPr/>
          </a:p>
        </p:txBody>
      </p:sp>
      <p:pic>
        <p:nvPicPr>
          <p:cNvPr id="325" name="Google Shape;325;p39"/>
          <p:cNvPicPr preferRelativeResize="0"/>
          <p:nvPr/>
        </p:nvPicPr>
        <p:blipFill rotWithShape="1">
          <a:blip r:embed="rId3">
            <a:alphaModFix/>
          </a:blip>
          <a:srcRect t="46456" r="327"/>
          <a:stretch/>
        </p:blipFill>
        <p:spPr>
          <a:xfrm>
            <a:off x="834350" y="3394128"/>
            <a:ext cx="4264592" cy="1802275"/>
          </a:xfrm>
          <a:prstGeom prst="rect">
            <a:avLst/>
          </a:prstGeom>
          <a:noFill/>
          <a:ln>
            <a:noFill/>
          </a:ln>
        </p:spPr>
      </p:pic>
      <p:pic>
        <p:nvPicPr>
          <p:cNvPr id="326" name="Google Shape;326;p39"/>
          <p:cNvPicPr preferRelativeResize="0"/>
          <p:nvPr/>
        </p:nvPicPr>
        <p:blipFill rotWithShape="1">
          <a:blip r:embed="rId4">
            <a:alphaModFix/>
          </a:blip>
          <a:srcRect t="50140" r="172"/>
          <a:stretch/>
        </p:blipFill>
        <p:spPr>
          <a:xfrm>
            <a:off x="6826425" y="3518107"/>
            <a:ext cx="4222575" cy="16782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p:nvPr/>
        </p:nvSpPr>
        <p:spPr>
          <a:xfrm>
            <a:off x="514350" y="251460"/>
            <a:ext cx="1622560"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lt1"/>
                </a:solidFill>
                <a:latin typeface="Century Gothic"/>
                <a:ea typeface="Century Gothic"/>
                <a:cs typeface="Century Gothic"/>
                <a:sym typeface="Century Gothic"/>
              </a:rPr>
              <a:t>Result</a:t>
            </a:r>
            <a:endParaRPr sz="4000" b="1" u="sng">
              <a:solidFill>
                <a:schemeClr val="hlink"/>
              </a:solidFill>
              <a:latin typeface="Century Gothic"/>
              <a:ea typeface="Century Gothic"/>
              <a:cs typeface="Century Gothic"/>
              <a:sym typeface="Century Gothic"/>
              <a:hlinkClick r:id="rId3"/>
            </a:endParaRPr>
          </a:p>
        </p:txBody>
      </p:sp>
      <p:pic>
        <p:nvPicPr>
          <p:cNvPr id="332" name="Google Shape;332;p40"/>
          <p:cNvPicPr preferRelativeResize="0"/>
          <p:nvPr/>
        </p:nvPicPr>
        <p:blipFill>
          <a:blip r:embed="rId4">
            <a:alphaModFix/>
          </a:blip>
          <a:stretch>
            <a:fillRect/>
          </a:stretch>
        </p:blipFill>
        <p:spPr>
          <a:xfrm>
            <a:off x="0" y="2177296"/>
            <a:ext cx="6031781" cy="3028643"/>
          </a:xfrm>
          <a:prstGeom prst="rect">
            <a:avLst/>
          </a:prstGeom>
          <a:noFill/>
          <a:ln>
            <a:noFill/>
          </a:ln>
        </p:spPr>
      </p:pic>
      <p:pic>
        <p:nvPicPr>
          <p:cNvPr id="333" name="Google Shape;333;p40"/>
          <p:cNvPicPr preferRelativeResize="0"/>
          <p:nvPr/>
        </p:nvPicPr>
        <p:blipFill>
          <a:blip r:embed="rId5">
            <a:alphaModFix/>
          </a:blip>
          <a:stretch>
            <a:fillRect/>
          </a:stretch>
        </p:blipFill>
        <p:spPr>
          <a:xfrm>
            <a:off x="6488975" y="2177300"/>
            <a:ext cx="5703026" cy="3028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41"/>
          <p:cNvSpPr txBox="1"/>
          <p:nvPr/>
        </p:nvSpPr>
        <p:spPr>
          <a:xfrm>
            <a:off x="1109460" y="1641164"/>
            <a:ext cx="9629100" cy="40227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Font typeface="Century Gothic"/>
              <a:buChar char="●"/>
            </a:pPr>
            <a:r>
              <a:rPr lang="en-US" sz="2800" dirty="0">
                <a:solidFill>
                  <a:srgbClr val="FFFFFF"/>
                </a:solidFill>
                <a:latin typeface="Century Gothic"/>
                <a:ea typeface="Century Gothic"/>
                <a:cs typeface="Century Gothic"/>
                <a:sym typeface="Century Gothic"/>
              </a:rPr>
              <a:t>Dependency parsing: find out the more specific content</a:t>
            </a:r>
            <a:endParaRPr sz="2800" dirty="0">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sz="2800" dirty="0">
                <a:solidFill>
                  <a:srgbClr val="FFFFFF"/>
                </a:solidFill>
                <a:latin typeface="Century Gothic"/>
                <a:ea typeface="Century Gothic"/>
                <a:cs typeface="Century Gothic"/>
                <a:sym typeface="Century Gothic"/>
              </a:rPr>
              <a:t> </a:t>
            </a:r>
            <a:endParaRPr sz="2800" dirty="0">
              <a:solidFill>
                <a:srgbClr val="FFFFFF"/>
              </a:solidFill>
              <a:latin typeface="Century Gothic"/>
              <a:ea typeface="Century Gothic"/>
              <a:cs typeface="Century Gothic"/>
              <a:sym typeface="Century Gothic"/>
            </a:endParaRPr>
          </a:p>
          <a:p>
            <a:pPr marL="457200" lvl="0" indent="-381000" algn="l" rtl="0">
              <a:spcBef>
                <a:spcPts val="0"/>
              </a:spcBef>
              <a:spcAft>
                <a:spcPts val="0"/>
              </a:spcAft>
              <a:buClr>
                <a:srgbClr val="FFFFFF"/>
              </a:buClr>
              <a:buSzPts val="2400"/>
              <a:buFont typeface="Century Gothic"/>
              <a:buChar char="●"/>
            </a:pPr>
            <a:r>
              <a:rPr lang="en-US" sz="2800" dirty="0">
                <a:solidFill>
                  <a:srgbClr val="FFFFFF"/>
                </a:solidFill>
                <a:latin typeface="Century Gothic"/>
                <a:ea typeface="Century Gothic"/>
                <a:cs typeface="Century Gothic"/>
                <a:sym typeface="Century Gothic"/>
              </a:rPr>
              <a:t>Add more reviews that contain the price and atmosphere to improve the accuracy</a:t>
            </a:r>
            <a:endParaRPr sz="2800" dirty="0">
              <a:solidFill>
                <a:srgbClr val="FFFFFF"/>
              </a:solidFill>
              <a:latin typeface="Century Gothic"/>
              <a:ea typeface="Century Gothic"/>
              <a:cs typeface="Century Gothic"/>
              <a:sym typeface="Century Gothic"/>
            </a:endParaRPr>
          </a:p>
          <a:p>
            <a:pPr marL="457200" lvl="0" indent="0" algn="l" rtl="0">
              <a:spcBef>
                <a:spcPts val="0"/>
              </a:spcBef>
              <a:spcAft>
                <a:spcPts val="0"/>
              </a:spcAft>
              <a:buNone/>
            </a:pPr>
            <a:r>
              <a:rPr lang="en-US" sz="2800" dirty="0">
                <a:solidFill>
                  <a:srgbClr val="FFFFFF"/>
                </a:solidFill>
                <a:latin typeface="Century Gothic"/>
                <a:ea typeface="Century Gothic"/>
                <a:cs typeface="Century Gothic"/>
                <a:sym typeface="Century Gothic"/>
              </a:rPr>
              <a:t> </a:t>
            </a:r>
            <a:endParaRPr sz="2800" dirty="0">
              <a:solidFill>
                <a:srgbClr val="FFFFFF"/>
              </a:solidFill>
              <a:latin typeface="Century Gothic"/>
              <a:ea typeface="Century Gothic"/>
              <a:cs typeface="Century Gothic"/>
              <a:sym typeface="Century Gothic"/>
            </a:endParaRPr>
          </a:p>
          <a:p>
            <a:pPr marL="457200" lvl="0" indent="-381000" algn="l" rtl="0">
              <a:spcBef>
                <a:spcPts val="0"/>
              </a:spcBef>
              <a:spcAft>
                <a:spcPts val="0"/>
              </a:spcAft>
              <a:buClr>
                <a:srgbClr val="FFFFFF"/>
              </a:buClr>
              <a:buSzPts val="2400"/>
              <a:buFont typeface="Century Gothic"/>
              <a:buChar char="●"/>
            </a:pPr>
            <a:r>
              <a:rPr lang="en-US" sz="2800" dirty="0">
                <a:solidFill>
                  <a:srgbClr val="FFFFFF"/>
                </a:solidFill>
                <a:latin typeface="Century Gothic"/>
                <a:ea typeface="Century Gothic"/>
                <a:cs typeface="Century Gothic"/>
                <a:sym typeface="Century Gothic"/>
              </a:rPr>
              <a:t>Give the sentiment a score, not a 2-levels classification</a:t>
            </a:r>
            <a:endParaRPr sz="2800" dirty="0">
              <a:solidFill>
                <a:srgbClr val="FFFFFF"/>
              </a:solidFill>
              <a:latin typeface="Century Gothic"/>
              <a:ea typeface="Century Gothic"/>
              <a:cs typeface="Century Gothic"/>
              <a:sym typeface="Century Gothic"/>
            </a:endParaRPr>
          </a:p>
        </p:txBody>
      </p:sp>
      <p:sp>
        <p:nvSpPr>
          <p:cNvPr id="4" name="Google Shape;204;p27">
            <a:extLst>
              <a:ext uri="{FF2B5EF4-FFF2-40B4-BE49-F238E27FC236}">
                <a16:creationId xmlns:a16="http://schemas.microsoft.com/office/drawing/2014/main" id="{18C25242-A25C-C640-BC0A-B243584B2094}"/>
              </a:ext>
            </a:extLst>
          </p:cNvPr>
          <p:cNvSpPr txBox="1"/>
          <p:nvPr/>
        </p:nvSpPr>
        <p:spPr>
          <a:xfrm>
            <a:off x="525781" y="354331"/>
            <a:ext cx="3546348" cy="6576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lt1"/>
                </a:solidFill>
                <a:latin typeface="Century Gothic"/>
                <a:ea typeface="Century Gothic"/>
                <a:cs typeface="Century Gothic"/>
                <a:sym typeface="Century Gothic"/>
              </a:rPr>
              <a:t>Future Work</a:t>
            </a:r>
            <a:endParaRPr dirty="0"/>
          </a:p>
          <a:p>
            <a:pPr marL="0" marR="0" lvl="0" indent="0" algn="l"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42"/>
          <p:cNvSpPr txBox="1"/>
          <p:nvPr/>
        </p:nvSpPr>
        <p:spPr>
          <a:xfrm>
            <a:off x="1210723" y="1471450"/>
            <a:ext cx="9763500" cy="35628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rgbClr val="FFFFFF"/>
              </a:buClr>
              <a:buSzPts val="2400"/>
              <a:buChar char="●"/>
            </a:pPr>
            <a:r>
              <a:rPr lang="en-US" sz="2400" dirty="0">
                <a:solidFill>
                  <a:srgbClr val="FFFFFF"/>
                </a:solidFill>
              </a:rPr>
              <a:t>Unlock the hidden value of reviews in order to make better and more informed business decisions.</a:t>
            </a:r>
            <a:endParaRPr sz="2400" dirty="0">
              <a:solidFill>
                <a:srgbClr val="FFFFFF"/>
              </a:solidFill>
            </a:endParaRPr>
          </a:p>
          <a:p>
            <a:pPr marL="457200" lvl="0" indent="0" algn="l" rtl="0">
              <a:lnSpc>
                <a:spcPct val="150000"/>
              </a:lnSpc>
              <a:spcBef>
                <a:spcPts val="0"/>
              </a:spcBef>
              <a:spcAft>
                <a:spcPts val="0"/>
              </a:spcAft>
              <a:buNone/>
            </a:pPr>
            <a:endParaRPr sz="2400" dirty="0">
              <a:solidFill>
                <a:srgbClr val="FFFFFF"/>
              </a:solidFill>
            </a:endParaRPr>
          </a:p>
          <a:p>
            <a:pPr marL="457200" lvl="0" indent="-381000" algn="l" rtl="0">
              <a:lnSpc>
                <a:spcPct val="150000"/>
              </a:lnSpc>
              <a:spcBef>
                <a:spcPts val="0"/>
              </a:spcBef>
              <a:spcAft>
                <a:spcPts val="0"/>
              </a:spcAft>
              <a:buClr>
                <a:srgbClr val="FFFFFF"/>
              </a:buClr>
              <a:buSzPts val="2400"/>
              <a:buChar char="●"/>
            </a:pPr>
            <a:r>
              <a:rPr lang="en-US" sz="2400" dirty="0">
                <a:solidFill>
                  <a:srgbClr val="FFFFFF"/>
                </a:solidFill>
              </a:rPr>
              <a:t>Fine tune the marketing strategy.</a:t>
            </a:r>
            <a:endParaRPr sz="2400" dirty="0">
              <a:solidFill>
                <a:srgbClr val="FFFFFF"/>
              </a:solidFill>
            </a:endParaRPr>
          </a:p>
          <a:p>
            <a:pPr marL="457200" lvl="0" indent="0" algn="l" rtl="0">
              <a:lnSpc>
                <a:spcPct val="150000"/>
              </a:lnSpc>
              <a:spcBef>
                <a:spcPts val="0"/>
              </a:spcBef>
              <a:spcAft>
                <a:spcPts val="0"/>
              </a:spcAft>
              <a:buNone/>
            </a:pPr>
            <a:endParaRPr sz="2400" dirty="0">
              <a:solidFill>
                <a:srgbClr val="FFFFFF"/>
              </a:solidFill>
            </a:endParaRPr>
          </a:p>
          <a:p>
            <a:pPr marL="457200" lvl="0" indent="-381000" algn="l" rtl="0">
              <a:lnSpc>
                <a:spcPct val="150000"/>
              </a:lnSpc>
              <a:spcBef>
                <a:spcPts val="0"/>
              </a:spcBef>
              <a:spcAft>
                <a:spcPts val="0"/>
              </a:spcAft>
              <a:buClr>
                <a:srgbClr val="FFFFFF"/>
              </a:buClr>
              <a:buSzPts val="2400"/>
              <a:buChar char="●"/>
            </a:pPr>
            <a:r>
              <a:rPr lang="en-US" sz="2400" dirty="0">
                <a:solidFill>
                  <a:srgbClr val="FFFFFF"/>
                </a:solidFill>
              </a:rPr>
              <a:t>Gauge the effectiveness of the marketing campaigns</a:t>
            </a:r>
            <a:endParaRPr dirty="0">
              <a:solidFill>
                <a:srgbClr val="FFFFFF"/>
              </a:solidFill>
              <a:latin typeface="Century Gothic"/>
              <a:ea typeface="Century Gothic"/>
              <a:cs typeface="Century Gothic"/>
              <a:sym typeface="Century Gothic"/>
            </a:endParaRPr>
          </a:p>
        </p:txBody>
      </p:sp>
      <p:sp>
        <p:nvSpPr>
          <p:cNvPr id="5" name="Google Shape;204;p27">
            <a:extLst>
              <a:ext uri="{FF2B5EF4-FFF2-40B4-BE49-F238E27FC236}">
                <a16:creationId xmlns:a16="http://schemas.microsoft.com/office/drawing/2014/main" id="{C8F53250-B3F7-D149-BABA-6E8EB841517E}"/>
              </a:ext>
            </a:extLst>
          </p:cNvPr>
          <p:cNvSpPr txBox="1"/>
          <p:nvPr/>
        </p:nvSpPr>
        <p:spPr>
          <a:xfrm>
            <a:off x="525781" y="354331"/>
            <a:ext cx="3546348" cy="6576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lt1"/>
                </a:solidFill>
                <a:latin typeface="Century Gothic"/>
                <a:ea typeface="Century Gothic"/>
                <a:cs typeface="Century Gothic"/>
                <a:sym typeface="Century Gothic"/>
              </a:rPr>
              <a:t>Motivation</a:t>
            </a:r>
            <a:endParaRPr dirty="0"/>
          </a:p>
          <a:p>
            <a:pPr marL="0" marR="0" lvl="0" indent="0" algn="l"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97995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9" name="Google Shape;149;p21"/>
          <p:cNvPicPr preferRelativeResize="0"/>
          <p:nvPr/>
        </p:nvPicPr>
        <p:blipFill>
          <a:blip r:embed="rId3">
            <a:alphaModFix/>
          </a:blip>
          <a:stretch>
            <a:fillRect/>
          </a:stretch>
        </p:blipFill>
        <p:spPr>
          <a:xfrm>
            <a:off x="8227437" y="949575"/>
            <a:ext cx="3841474" cy="3621700"/>
          </a:xfrm>
          <a:prstGeom prst="rect">
            <a:avLst/>
          </a:prstGeom>
          <a:noFill/>
          <a:ln>
            <a:noFill/>
          </a:ln>
        </p:spPr>
      </p:pic>
      <p:pic>
        <p:nvPicPr>
          <p:cNvPr id="150" name="Google Shape;150;p21"/>
          <p:cNvPicPr preferRelativeResize="0"/>
          <p:nvPr/>
        </p:nvPicPr>
        <p:blipFill rotWithShape="1">
          <a:blip r:embed="rId4">
            <a:alphaModFix/>
          </a:blip>
          <a:srcRect l="1960" b="25865"/>
          <a:stretch/>
        </p:blipFill>
        <p:spPr>
          <a:xfrm>
            <a:off x="0" y="4711400"/>
            <a:ext cx="12192000" cy="2146600"/>
          </a:xfrm>
          <a:prstGeom prst="rect">
            <a:avLst/>
          </a:prstGeom>
          <a:noFill/>
          <a:ln>
            <a:noFill/>
          </a:ln>
        </p:spPr>
      </p:pic>
      <p:sp>
        <p:nvSpPr>
          <p:cNvPr id="151" name="Google Shape;151;p21"/>
          <p:cNvSpPr txBox="1"/>
          <p:nvPr/>
        </p:nvSpPr>
        <p:spPr>
          <a:xfrm>
            <a:off x="9029875" y="4878700"/>
            <a:ext cx="2503800" cy="181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152" name="Google Shape;152;p21"/>
          <p:cNvSpPr txBox="1"/>
          <p:nvPr/>
        </p:nvSpPr>
        <p:spPr>
          <a:xfrm>
            <a:off x="702775" y="1528325"/>
            <a:ext cx="6786600" cy="2464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FFFFFF"/>
              </a:buClr>
              <a:buSzPts val="1600"/>
              <a:buFont typeface="Century Gothic"/>
              <a:buChar char="●"/>
            </a:pPr>
            <a:r>
              <a:rPr lang="en-US" sz="1600" b="1" dirty="0">
                <a:solidFill>
                  <a:srgbClr val="FFFFFF"/>
                </a:solidFill>
                <a:latin typeface="Century Gothic"/>
                <a:ea typeface="Century Gothic"/>
                <a:cs typeface="Century Gothic"/>
                <a:sym typeface="Century Gothic"/>
              </a:rPr>
              <a:t>Data Scraping &amp; Cleaning</a:t>
            </a:r>
            <a:endParaRPr sz="1600" b="1" dirty="0">
              <a:solidFill>
                <a:srgbClr val="FFFFFF"/>
              </a:solidFill>
              <a:latin typeface="Century Gothic"/>
              <a:ea typeface="Century Gothic"/>
              <a:cs typeface="Century Gothic"/>
              <a:sym typeface="Century Gothic"/>
            </a:endParaRPr>
          </a:p>
          <a:p>
            <a:pPr marL="914400" lvl="1" indent="-330200" algn="l" rtl="0">
              <a:lnSpc>
                <a:spcPct val="115000"/>
              </a:lnSpc>
              <a:spcBef>
                <a:spcPts val="0"/>
              </a:spcBef>
              <a:spcAft>
                <a:spcPts val="0"/>
              </a:spcAft>
              <a:buClr>
                <a:srgbClr val="FFFFFF"/>
              </a:buClr>
              <a:buSzPts val="1600"/>
              <a:buFont typeface="Century Gothic"/>
              <a:buChar char="○"/>
            </a:pPr>
            <a:r>
              <a:rPr lang="en-US" sz="1600" dirty="0">
                <a:solidFill>
                  <a:srgbClr val="FFFFFF"/>
                </a:solidFill>
                <a:latin typeface="Century Gothic"/>
                <a:ea typeface="Century Gothic"/>
                <a:cs typeface="Century Gothic"/>
                <a:sym typeface="Century Gothic"/>
              </a:rPr>
              <a:t>Python Selenium </a:t>
            </a:r>
            <a:r>
              <a:rPr lang="en-US" sz="1600" dirty="0" err="1">
                <a:solidFill>
                  <a:srgbClr val="FFFFFF"/>
                </a:solidFill>
                <a:latin typeface="Century Gothic"/>
                <a:ea typeface="Century Gothic"/>
                <a:cs typeface="Century Gothic"/>
                <a:sym typeface="Century Gothic"/>
              </a:rPr>
              <a:t>Webdriver</a:t>
            </a:r>
            <a:endParaRPr sz="1600" dirty="0">
              <a:solidFill>
                <a:srgbClr val="FFFFFF"/>
              </a:solidFill>
              <a:latin typeface="Century Gothic"/>
              <a:ea typeface="Century Gothic"/>
              <a:cs typeface="Century Gothic"/>
              <a:sym typeface="Century Gothic"/>
            </a:endParaRPr>
          </a:p>
          <a:p>
            <a:pPr marL="914400" lvl="1" indent="-330200" algn="l" rtl="0">
              <a:lnSpc>
                <a:spcPct val="115000"/>
              </a:lnSpc>
              <a:spcBef>
                <a:spcPts val="0"/>
              </a:spcBef>
              <a:spcAft>
                <a:spcPts val="0"/>
              </a:spcAft>
              <a:buClr>
                <a:srgbClr val="FFFFFF"/>
              </a:buClr>
              <a:buSzPts val="1600"/>
              <a:buFont typeface="Century Gothic"/>
              <a:buChar char="○"/>
            </a:pPr>
            <a:r>
              <a:rPr lang="en-US" sz="1600" dirty="0">
                <a:solidFill>
                  <a:srgbClr val="FFFFFF"/>
                </a:solidFill>
                <a:latin typeface="Century Gothic"/>
                <a:ea typeface="Century Gothic"/>
                <a:cs typeface="Century Gothic"/>
                <a:sym typeface="Century Gothic"/>
              </a:rPr>
              <a:t>Store each wine bar in CSV file</a:t>
            </a:r>
            <a:endParaRPr sz="1600" dirty="0">
              <a:solidFill>
                <a:srgbClr val="FFFFFF"/>
              </a:solidFill>
              <a:latin typeface="Century Gothic"/>
              <a:ea typeface="Century Gothic"/>
              <a:cs typeface="Century Gothic"/>
              <a:sym typeface="Century Gothic"/>
            </a:endParaRPr>
          </a:p>
          <a:p>
            <a:pPr marL="914400" lvl="1" indent="-330200" algn="l" rtl="0">
              <a:lnSpc>
                <a:spcPct val="115000"/>
              </a:lnSpc>
              <a:spcBef>
                <a:spcPts val="0"/>
              </a:spcBef>
              <a:spcAft>
                <a:spcPts val="0"/>
              </a:spcAft>
              <a:buClr>
                <a:srgbClr val="FFFFFF"/>
              </a:buClr>
              <a:buSzPts val="1600"/>
              <a:buFont typeface="Century Gothic"/>
              <a:buChar char="○"/>
            </a:pPr>
            <a:r>
              <a:rPr lang="en-US" sz="1600" dirty="0">
                <a:solidFill>
                  <a:srgbClr val="FFFFFF"/>
                </a:solidFill>
                <a:latin typeface="Century Gothic"/>
                <a:ea typeface="Century Gothic"/>
                <a:cs typeface="Century Gothic"/>
                <a:sym typeface="Century Gothic"/>
              </a:rPr>
              <a:t>30 Wine Bar / 9000 Reviews</a:t>
            </a:r>
            <a:endParaRPr sz="1600" dirty="0">
              <a:solidFill>
                <a:srgbClr val="FFFFFF"/>
              </a:solidFill>
              <a:latin typeface="Century Gothic"/>
              <a:ea typeface="Century Gothic"/>
              <a:cs typeface="Century Gothic"/>
              <a:sym typeface="Century Gothic"/>
            </a:endParaRPr>
          </a:p>
          <a:p>
            <a:pPr marL="914400" lvl="1" indent="-330200" algn="l" rtl="0">
              <a:lnSpc>
                <a:spcPct val="115000"/>
              </a:lnSpc>
              <a:spcBef>
                <a:spcPts val="0"/>
              </a:spcBef>
              <a:spcAft>
                <a:spcPts val="0"/>
              </a:spcAft>
              <a:buClr>
                <a:srgbClr val="FFFFFF"/>
              </a:buClr>
              <a:buSzPts val="1600"/>
              <a:buFont typeface="Century Gothic"/>
              <a:buChar char="○"/>
            </a:pPr>
            <a:r>
              <a:rPr lang="en-US" sz="1600" dirty="0">
                <a:solidFill>
                  <a:srgbClr val="FFFFFF"/>
                </a:solidFill>
                <a:latin typeface="Century Gothic"/>
                <a:ea typeface="Century Gothic"/>
                <a:cs typeface="Century Gothic"/>
                <a:sym typeface="Century Gothic"/>
              </a:rPr>
              <a:t>Tokenization </a:t>
            </a:r>
            <a:endParaRPr sz="1600" dirty="0">
              <a:solidFill>
                <a:srgbClr val="FFFFFF"/>
              </a:solidFill>
              <a:latin typeface="Century Gothic"/>
              <a:ea typeface="Century Gothic"/>
              <a:cs typeface="Century Gothic"/>
              <a:sym typeface="Century Gothic"/>
            </a:endParaRPr>
          </a:p>
          <a:p>
            <a:pPr marL="1371600" lvl="2" indent="-330200" algn="l" rtl="0">
              <a:lnSpc>
                <a:spcPct val="115000"/>
              </a:lnSpc>
              <a:spcBef>
                <a:spcPts val="0"/>
              </a:spcBef>
              <a:spcAft>
                <a:spcPts val="0"/>
              </a:spcAft>
              <a:buClr>
                <a:srgbClr val="FFFFFF"/>
              </a:buClr>
              <a:buSzPts val="1600"/>
              <a:buFont typeface="Century Gothic"/>
              <a:buChar char="■"/>
            </a:pPr>
            <a:r>
              <a:rPr lang="en-US" sz="1600" dirty="0">
                <a:solidFill>
                  <a:srgbClr val="FFFFFF"/>
                </a:solidFill>
                <a:latin typeface="Century Gothic"/>
                <a:ea typeface="Century Gothic"/>
                <a:cs typeface="Century Gothic"/>
                <a:sym typeface="Century Gothic"/>
              </a:rPr>
              <a:t>Split sentences / words from the body of the text </a:t>
            </a:r>
            <a:endParaRPr sz="1600" dirty="0">
              <a:solidFill>
                <a:srgbClr val="FFFFFF"/>
              </a:solidFill>
              <a:latin typeface="Century Gothic"/>
              <a:ea typeface="Century Gothic"/>
              <a:cs typeface="Century Gothic"/>
              <a:sym typeface="Century Gothic"/>
            </a:endParaRPr>
          </a:p>
          <a:p>
            <a:pPr marL="1371600" lvl="2" indent="-330200" algn="l" rtl="0">
              <a:lnSpc>
                <a:spcPct val="115000"/>
              </a:lnSpc>
              <a:spcBef>
                <a:spcPts val="0"/>
              </a:spcBef>
              <a:spcAft>
                <a:spcPts val="0"/>
              </a:spcAft>
              <a:buClr>
                <a:srgbClr val="FFFFFF"/>
              </a:buClr>
              <a:buSzPts val="1600"/>
              <a:buFont typeface="Century Gothic"/>
              <a:buChar char="■"/>
            </a:pPr>
            <a:r>
              <a:rPr lang="en-US" sz="1600" dirty="0">
                <a:solidFill>
                  <a:srgbClr val="FFFFFF"/>
                </a:solidFill>
                <a:latin typeface="Century Gothic"/>
                <a:ea typeface="Century Gothic"/>
                <a:cs typeface="Century Gothic"/>
                <a:sym typeface="Century Gothic"/>
              </a:rPr>
              <a:t>Remove Punctuation / </a:t>
            </a:r>
            <a:r>
              <a:rPr lang="en-US" sz="1600" dirty="0" err="1">
                <a:solidFill>
                  <a:srgbClr val="FFFFFF"/>
                </a:solidFill>
                <a:latin typeface="Century Gothic"/>
                <a:ea typeface="Century Gothic"/>
                <a:cs typeface="Century Gothic"/>
                <a:sym typeface="Century Gothic"/>
              </a:rPr>
              <a:t>Stopword</a:t>
            </a:r>
            <a:r>
              <a:rPr lang="en-US" sz="1600" dirty="0">
                <a:solidFill>
                  <a:srgbClr val="FFFFFF"/>
                </a:solidFill>
                <a:latin typeface="Century Gothic"/>
                <a:ea typeface="Century Gothic"/>
                <a:cs typeface="Century Gothic"/>
                <a:sym typeface="Century Gothic"/>
              </a:rPr>
              <a:t> / Emoji</a:t>
            </a:r>
            <a:endParaRPr sz="1600" dirty="0">
              <a:solidFill>
                <a:srgbClr val="FFFFFF"/>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FFFFFF"/>
              </a:buClr>
              <a:buSzPts val="1600"/>
              <a:buFont typeface="Century Gothic"/>
              <a:buChar char="●"/>
            </a:pPr>
            <a:r>
              <a:rPr lang="en-US" sz="1600" b="1" dirty="0">
                <a:solidFill>
                  <a:srgbClr val="FFFFFF"/>
                </a:solidFill>
                <a:latin typeface="Century Gothic"/>
                <a:ea typeface="Century Gothic"/>
                <a:cs typeface="Century Gothic"/>
                <a:sym typeface="Century Gothic"/>
              </a:rPr>
              <a:t>Labeled 1000 Reviews manually</a:t>
            </a:r>
            <a:r>
              <a:rPr lang="en-US" sz="1600" dirty="0">
                <a:solidFill>
                  <a:srgbClr val="FFFFFF"/>
                </a:solidFill>
                <a:latin typeface="Century Gothic"/>
                <a:ea typeface="Century Gothic"/>
                <a:cs typeface="Century Gothic"/>
                <a:sym typeface="Century Gothic"/>
              </a:rPr>
              <a:t> → Predict</a:t>
            </a:r>
            <a:endParaRPr sz="1600" dirty="0">
              <a:solidFill>
                <a:srgbClr val="FFFFFF"/>
              </a:solidFill>
              <a:latin typeface="Century Gothic"/>
              <a:ea typeface="Century Gothic"/>
              <a:cs typeface="Century Gothic"/>
              <a:sym typeface="Century Gothic"/>
            </a:endParaRPr>
          </a:p>
        </p:txBody>
      </p:sp>
      <p:sp>
        <p:nvSpPr>
          <p:cNvPr id="153" name="Google Shape;153;p21"/>
          <p:cNvSpPr txBox="1"/>
          <p:nvPr/>
        </p:nvSpPr>
        <p:spPr>
          <a:xfrm>
            <a:off x="11533675" y="4878700"/>
            <a:ext cx="658200" cy="1818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8" name="Google Shape;204;p27">
            <a:extLst>
              <a:ext uri="{FF2B5EF4-FFF2-40B4-BE49-F238E27FC236}">
                <a16:creationId xmlns:a16="http://schemas.microsoft.com/office/drawing/2014/main" id="{D80DF91C-BE31-DF44-88EA-155678786C3F}"/>
              </a:ext>
            </a:extLst>
          </p:cNvPr>
          <p:cNvSpPr txBox="1"/>
          <p:nvPr/>
        </p:nvSpPr>
        <p:spPr>
          <a:xfrm>
            <a:off x="525781" y="354331"/>
            <a:ext cx="3546348" cy="6576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lt1"/>
                </a:solidFill>
                <a:latin typeface="Century Gothic"/>
                <a:ea typeface="Century Gothic"/>
                <a:cs typeface="Century Gothic"/>
                <a:sym typeface="Century Gothic"/>
              </a:rPr>
              <a:t>Dataset</a:t>
            </a:r>
            <a:endParaRPr dirty="0"/>
          </a:p>
          <a:p>
            <a:pPr marL="0" marR="0" lvl="0" indent="0" algn="l"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190447" y="0"/>
            <a:ext cx="6515153" cy="11490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4000" dirty="0">
                <a:solidFill>
                  <a:srgbClr val="FFFFFF"/>
                </a:solidFill>
              </a:rPr>
              <a:t>Part of Speech Tagging:</a:t>
            </a:r>
            <a:endParaRPr dirty="0"/>
          </a:p>
        </p:txBody>
      </p:sp>
      <p:sp>
        <p:nvSpPr>
          <p:cNvPr id="159" name="Google Shape;159;p22"/>
          <p:cNvSpPr txBox="1"/>
          <p:nvPr/>
        </p:nvSpPr>
        <p:spPr>
          <a:xfrm>
            <a:off x="1141425" y="1839038"/>
            <a:ext cx="72036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We also tagged the part of speech in each review. From the list of POS tags, we use NN(noun, singular ‘desk’ ) and JJ (adjective ‘big’); then, we can find the specific aspects about the positive or negative reviews for different wine bar.</a:t>
            </a:r>
            <a:endParaRPr sz="1800">
              <a:solidFill>
                <a:srgbClr val="FFFFFF"/>
              </a:solidFill>
              <a:latin typeface="Century Gothic"/>
              <a:ea typeface="Century Gothic"/>
              <a:cs typeface="Century Gothic"/>
              <a:sym typeface="Century Gothic"/>
            </a:endParaRPr>
          </a:p>
        </p:txBody>
      </p:sp>
      <p:sp>
        <p:nvSpPr>
          <p:cNvPr id="160" name="Google Shape;160;p22"/>
          <p:cNvSpPr txBox="1"/>
          <p:nvPr/>
        </p:nvSpPr>
        <p:spPr>
          <a:xfrm>
            <a:off x="1141425" y="3552025"/>
            <a:ext cx="5809500" cy="60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Example (any three wine bars):</a:t>
            </a:r>
            <a:endParaRPr sz="1800">
              <a:solidFill>
                <a:srgbClr val="FFFFFF"/>
              </a:solidFill>
              <a:latin typeface="Century Gothic"/>
              <a:ea typeface="Century Gothic"/>
              <a:cs typeface="Century Gothic"/>
              <a:sym typeface="Century Gothic"/>
            </a:endParaRPr>
          </a:p>
        </p:txBody>
      </p:sp>
      <p:pic>
        <p:nvPicPr>
          <p:cNvPr id="161" name="Google Shape;161;p22"/>
          <p:cNvPicPr preferRelativeResize="0"/>
          <p:nvPr/>
        </p:nvPicPr>
        <p:blipFill>
          <a:blip r:embed="rId3">
            <a:alphaModFix/>
          </a:blip>
          <a:stretch>
            <a:fillRect/>
          </a:stretch>
        </p:blipFill>
        <p:spPr>
          <a:xfrm>
            <a:off x="1141425" y="4161625"/>
            <a:ext cx="9096375" cy="438150"/>
          </a:xfrm>
          <a:prstGeom prst="rect">
            <a:avLst/>
          </a:prstGeom>
          <a:noFill/>
          <a:ln>
            <a:noFill/>
          </a:ln>
        </p:spPr>
      </p:pic>
      <p:pic>
        <p:nvPicPr>
          <p:cNvPr id="162" name="Google Shape;162;p22"/>
          <p:cNvPicPr preferRelativeResize="0"/>
          <p:nvPr/>
        </p:nvPicPr>
        <p:blipFill>
          <a:blip r:embed="rId4">
            <a:alphaModFix/>
          </a:blip>
          <a:stretch>
            <a:fillRect/>
          </a:stretch>
        </p:blipFill>
        <p:spPr>
          <a:xfrm>
            <a:off x="1141425" y="4998250"/>
            <a:ext cx="9096375" cy="400050"/>
          </a:xfrm>
          <a:prstGeom prst="rect">
            <a:avLst/>
          </a:prstGeom>
          <a:noFill/>
          <a:ln>
            <a:noFill/>
          </a:ln>
        </p:spPr>
      </p:pic>
      <p:pic>
        <p:nvPicPr>
          <p:cNvPr id="163" name="Google Shape;163;p22"/>
          <p:cNvPicPr preferRelativeResize="0"/>
          <p:nvPr/>
        </p:nvPicPr>
        <p:blipFill>
          <a:blip r:embed="rId5">
            <a:alphaModFix/>
          </a:blip>
          <a:stretch>
            <a:fillRect/>
          </a:stretch>
        </p:blipFill>
        <p:spPr>
          <a:xfrm>
            <a:off x="1141425" y="5796775"/>
            <a:ext cx="9096375" cy="400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211417" y="41454"/>
            <a:ext cx="6689255" cy="909952"/>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4000" dirty="0">
                <a:solidFill>
                  <a:srgbClr val="FFFFFF"/>
                </a:solidFill>
              </a:rPr>
              <a:t>Exploratory Data Analysis</a:t>
            </a:r>
            <a:endParaRPr dirty="0"/>
          </a:p>
        </p:txBody>
      </p:sp>
      <p:sp>
        <p:nvSpPr>
          <p:cNvPr id="169" name="Google Shape;169;p23"/>
          <p:cNvSpPr txBox="1"/>
          <p:nvPr/>
        </p:nvSpPr>
        <p:spPr>
          <a:xfrm>
            <a:off x="7082700" y="2164363"/>
            <a:ext cx="4632600" cy="105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The tendency for each store's average rating  by year</a:t>
            </a:r>
            <a:endParaRPr sz="1800">
              <a:solidFill>
                <a:srgbClr val="FFFFFF"/>
              </a:solidFill>
              <a:latin typeface="Century Gothic"/>
              <a:ea typeface="Century Gothic"/>
              <a:cs typeface="Century Gothic"/>
              <a:sym typeface="Century Gothic"/>
            </a:endParaRPr>
          </a:p>
        </p:txBody>
      </p:sp>
      <p:sp>
        <p:nvSpPr>
          <p:cNvPr id="170" name="Google Shape;170;p23"/>
          <p:cNvSpPr txBox="1"/>
          <p:nvPr/>
        </p:nvSpPr>
        <p:spPr>
          <a:xfrm>
            <a:off x="7082700" y="4790925"/>
            <a:ext cx="4632600" cy="112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Choose two different wine bars to compare their tendency</a:t>
            </a:r>
            <a:endParaRPr sz="1800">
              <a:solidFill>
                <a:srgbClr val="FFFFFF"/>
              </a:solidFill>
              <a:latin typeface="Century Gothic"/>
              <a:ea typeface="Century Gothic"/>
              <a:cs typeface="Century Gothic"/>
              <a:sym typeface="Century Gothic"/>
            </a:endParaRPr>
          </a:p>
        </p:txBody>
      </p:sp>
      <p:pic>
        <p:nvPicPr>
          <p:cNvPr id="171" name="Google Shape;171;p23"/>
          <p:cNvPicPr preferRelativeResize="0"/>
          <p:nvPr/>
        </p:nvPicPr>
        <p:blipFill>
          <a:blip r:embed="rId3">
            <a:alphaModFix/>
          </a:blip>
          <a:stretch>
            <a:fillRect/>
          </a:stretch>
        </p:blipFill>
        <p:spPr>
          <a:xfrm>
            <a:off x="1003900" y="1477913"/>
            <a:ext cx="5419725" cy="2428875"/>
          </a:xfrm>
          <a:prstGeom prst="rect">
            <a:avLst/>
          </a:prstGeom>
          <a:noFill/>
          <a:ln>
            <a:noFill/>
          </a:ln>
        </p:spPr>
      </p:pic>
      <p:pic>
        <p:nvPicPr>
          <p:cNvPr id="172" name="Google Shape;172;p23"/>
          <p:cNvPicPr preferRelativeResize="0"/>
          <p:nvPr/>
        </p:nvPicPr>
        <p:blipFill>
          <a:blip r:embed="rId4">
            <a:alphaModFix/>
          </a:blip>
          <a:stretch>
            <a:fillRect/>
          </a:stretch>
        </p:blipFill>
        <p:spPr>
          <a:xfrm>
            <a:off x="1003888" y="4049850"/>
            <a:ext cx="5419725" cy="260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4"/>
          <p:cNvSpPr txBox="1"/>
          <p:nvPr/>
        </p:nvSpPr>
        <p:spPr>
          <a:xfrm>
            <a:off x="7136200" y="2176338"/>
            <a:ext cx="4022700" cy="123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 The relation between the number of ratings that each people has and rating values</a:t>
            </a:r>
            <a:endParaRPr sz="1800">
              <a:solidFill>
                <a:srgbClr val="FFFFFF"/>
              </a:solidFill>
              <a:latin typeface="Century Gothic"/>
              <a:ea typeface="Century Gothic"/>
              <a:cs typeface="Century Gothic"/>
              <a:sym typeface="Century Gothic"/>
            </a:endParaRPr>
          </a:p>
        </p:txBody>
      </p:sp>
      <p:sp>
        <p:nvSpPr>
          <p:cNvPr id="178" name="Google Shape;178;p24"/>
          <p:cNvSpPr txBox="1"/>
          <p:nvPr/>
        </p:nvSpPr>
        <p:spPr>
          <a:xfrm>
            <a:off x="7136200" y="4766263"/>
            <a:ext cx="4022700" cy="13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The relation between the number of reviews that each people has and rating values</a:t>
            </a:r>
            <a:endParaRPr sz="1800">
              <a:solidFill>
                <a:srgbClr val="FFFFFF"/>
              </a:solidFill>
              <a:latin typeface="Century Gothic"/>
              <a:ea typeface="Century Gothic"/>
              <a:cs typeface="Century Gothic"/>
              <a:sym typeface="Century Gothic"/>
            </a:endParaRPr>
          </a:p>
        </p:txBody>
      </p:sp>
      <p:sp>
        <p:nvSpPr>
          <p:cNvPr id="179" name="Google Shape;179;p24"/>
          <p:cNvSpPr txBox="1"/>
          <p:nvPr/>
        </p:nvSpPr>
        <p:spPr>
          <a:xfrm>
            <a:off x="186563" y="103498"/>
            <a:ext cx="6536647" cy="82382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4000" dirty="0">
                <a:solidFill>
                  <a:srgbClr val="FFFFFF"/>
                </a:solidFill>
                <a:latin typeface="Century Gothic"/>
                <a:ea typeface="Century Gothic"/>
                <a:cs typeface="Century Gothic"/>
                <a:sym typeface="Century Gothic"/>
              </a:rPr>
              <a:t>Exploratory Data Analysis</a:t>
            </a:r>
            <a:endParaRPr sz="3200" dirty="0">
              <a:solidFill>
                <a:schemeClr val="lt1"/>
              </a:solidFill>
              <a:latin typeface="Century Gothic"/>
              <a:ea typeface="Century Gothic"/>
              <a:cs typeface="Century Gothic"/>
              <a:sym typeface="Century Gothic"/>
            </a:endParaRPr>
          </a:p>
        </p:txBody>
      </p:sp>
      <p:pic>
        <p:nvPicPr>
          <p:cNvPr id="180" name="Google Shape;180;p24"/>
          <p:cNvPicPr preferRelativeResize="0"/>
          <p:nvPr/>
        </p:nvPicPr>
        <p:blipFill>
          <a:blip r:embed="rId3">
            <a:alphaModFix/>
          </a:blip>
          <a:stretch>
            <a:fillRect/>
          </a:stretch>
        </p:blipFill>
        <p:spPr>
          <a:xfrm>
            <a:off x="973625" y="1634188"/>
            <a:ext cx="4962525" cy="2314575"/>
          </a:xfrm>
          <a:prstGeom prst="rect">
            <a:avLst/>
          </a:prstGeom>
          <a:noFill/>
          <a:ln>
            <a:noFill/>
          </a:ln>
        </p:spPr>
      </p:pic>
      <p:pic>
        <p:nvPicPr>
          <p:cNvPr id="181" name="Google Shape;181;p24"/>
          <p:cNvPicPr preferRelativeResize="0"/>
          <p:nvPr/>
        </p:nvPicPr>
        <p:blipFill>
          <a:blip r:embed="rId4">
            <a:alphaModFix/>
          </a:blip>
          <a:stretch>
            <a:fillRect/>
          </a:stretch>
        </p:blipFill>
        <p:spPr>
          <a:xfrm>
            <a:off x="973625" y="4277675"/>
            <a:ext cx="4962525" cy="231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995000" y="1700125"/>
            <a:ext cx="4194000" cy="123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The relation between the number of rating and the rating value among those wine bars</a:t>
            </a:r>
            <a:endParaRPr sz="1800">
              <a:solidFill>
                <a:srgbClr val="FFFFFF"/>
              </a:solidFill>
              <a:latin typeface="Century Gothic"/>
              <a:ea typeface="Century Gothic"/>
              <a:cs typeface="Century Gothic"/>
              <a:sym typeface="Century Gothic"/>
            </a:endParaRPr>
          </a:p>
        </p:txBody>
      </p:sp>
      <p:sp>
        <p:nvSpPr>
          <p:cNvPr id="187" name="Google Shape;187;p25"/>
          <p:cNvSpPr txBox="1"/>
          <p:nvPr/>
        </p:nvSpPr>
        <p:spPr>
          <a:xfrm>
            <a:off x="6836475" y="1700125"/>
            <a:ext cx="4194000" cy="85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FFFFFF"/>
                </a:solidFill>
                <a:latin typeface="Century Gothic"/>
                <a:ea typeface="Century Gothic"/>
                <a:cs typeface="Century Gothic"/>
                <a:sym typeface="Century Gothic"/>
              </a:rPr>
              <a:t>What kind of words appear most in all reviews</a:t>
            </a:r>
            <a:endParaRPr sz="1800">
              <a:solidFill>
                <a:srgbClr val="FFFFFF"/>
              </a:solidFill>
              <a:latin typeface="Century Gothic"/>
              <a:ea typeface="Century Gothic"/>
              <a:cs typeface="Century Gothic"/>
              <a:sym typeface="Century Gothic"/>
            </a:endParaRPr>
          </a:p>
        </p:txBody>
      </p:sp>
      <p:sp>
        <p:nvSpPr>
          <p:cNvPr id="188" name="Google Shape;188;p25"/>
          <p:cNvSpPr txBox="1"/>
          <p:nvPr/>
        </p:nvSpPr>
        <p:spPr>
          <a:xfrm>
            <a:off x="127620" y="105246"/>
            <a:ext cx="6358524" cy="80915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4000">
                <a:solidFill>
                  <a:srgbClr val="FFFFFF"/>
                </a:solidFill>
                <a:latin typeface="Century Gothic"/>
                <a:ea typeface="Century Gothic"/>
                <a:cs typeface="Century Gothic"/>
                <a:sym typeface="Century Gothic"/>
              </a:rPr>
              <a:t>Exploratory Data Analysis</a:t>
            </a:r>
            <a:endParaRPr sz="3200">
              <a:solidFill>
                <a:schemeClr val="lt1"/>
              </a:solidFill>
              <a:latin typeface="Century Gothic"/>
              <a:ea typeface="Century Gothic"/>
              <a:cs typeface="Century Gothic"/>
              <a:sym typeface="Century Gothic"/>
            </a:endParaRPr>
          </a:p>
        </p:txBody>
      </p:sp>
      <p:pic>
        <p:nvPicPr>
          <p:cNvPr id="189" name="Google Shape;189;p25"/>
          <p:cNvPicPr preferRelativeResize="0"/>
          <p:nvPr/>
        </p:nvPicPr>
        <p:blipFill>
          <a:blip r:embed="rId3">
            <a:alphaModFix/>
          </a:blip>
          <a:stretch>
            <a:fillRect/>
          </a:stretch>
        </p:blipFill>
        <p:spPr>
          <a:xfrm>
            <a:off x="539300" y="3111500"/>
            <a:ext cx="5105400" cy="3057525"/>
          </a:xfrm>
          <a:prstGeom prst="rect">
            <a:avLst/>
          </a:prstGeom>
          <a:noFill/>
          <a:ln>
            <a:noFill/>
          </a:ln>
        </p:spPr>
      </p:pic>
      <p:pic>
        <p:nvPicPr>
          <p:cNvPr id="190" name="Google Shape;190;p25"/>
          <p:cNvPicPr preferRelativeResize="0"/>
          <p:nvPr/>
        </p:nvPicPr>
        <p:blipFill>
          <a:blip r:embed="rId4">
            <a:alphaModFix/>
          </a:blip>
          <a:stretch>
            <a:fillRect/>
          </a:stretch>
        </p:blipFill>
        <p:spPr>
          <a:xfrm>
            <a:off x="6214088" y="3111500"/>
            <a:ext cx="5438775" cy="3057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9516A5-3808-964C-9F1B-6248E0905480}"/>
              </a:ext>
            </a:extLst>
          </p:cNvPr>
          <p:cNvSpPr txBox="1"/>
          <p:nvPr/>
        </p:nvSpPr>
        <p:spPr>
          <a:xfrm>
            <a:off x="3326130" y="482115"/>
            <a:ext cx="6000750" cy="769441"/>
          </a:xfrm>
          <a:prstGeom prst="rect">
            <a:avLst/>
          </a:prstGeom>
          <a:noFill/>
        </p:spPr>
        <p:txBody>
          <a:bodyPr wrap="square" rtlCol="0">
            <a:spAutoFit/>
          </a:bodyPr>
          <a:lstStyle/>
          <a:p>
            <a:r>
              <a:rPr lang="en-US" sz="4400" b="1" dirty="0">
                <a:solidFill>
                  <a:schemeClr val="bg1"/>
                </a:solidFill>
              </a:rPr>
              <a:t>Sentiment Analysis</a:t>
            </a:r>
          </a:p>
        </p:txBody>
      </p:sp>
      <p:sp>
        <p:nvSpPr>
          <p:cNvPr id="6" name="TextBox 5">
            <a:extLst>
              <a:ext uri="{FF2B5EF4-FFF2-40B4-BE49-F238E27FC236}">
                <a16:creationId xmlns:a16="http://schemas.microsoft.com/office/drawing/2014/main" id="{160A3F75-ED6B-4C4C-84CF-EC6DBAFA69EA}"/>
              </a:ext>
            </a:extLst>
          </p:cNvPr>
          <p:cNvSpPr txBox="1"/>
          <p:nvPr/>
        </p:nvSpPr>
        <p:spPr>
          <a:xfrm>
            <a:off x="557212" y="1266558"/>
            <a:ext cx="9715500" cy="2739211"/>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bg1"/>
                </a:solidFill>
              </a:rPr>
              <a:t>Support Vector Machine</a:t>
            </a:r>
          </a:p>
          <a:p>
            <a:pPr marL="285750" indent="-285750">
              <a:buFont typeface="Arial" panose="020B0604020202020204" pitchFamily="34" charset="0"/>
              <a:buChar char="•"/>
            </a:pPr>
            <a:r>
              <a:rPr lang="en-US" sz="3600" dirty="0">
                <a:solidFill>
                  <a:schemeClr val="bg1"/>
                </a:solidFill>
              </a:rPr>
              <a:t>Naïve Sentiment Analysis</a:t>
            </a:r>
          </a:p>
          <a:p>
            <a:pPr marL="285750" indent="-285750">
              <a:buFont typeface="Arial" panose="020B0604020202020204" pitchFamily="34" charset="0"/>
              <a:buChar char="•"/>
            </a:pPr>
            <a:r>
              <a:rPr lang="en-US" sz="3600" dirty="0">
                <a:solidFill>
                  <a:schemeClr val="bg1"/>
                </a:solidFill>
              </a:rPr>
              <a:t>Convolutional Neural Network</a:t>
            </a:r>
          </a:p>
          <a:p>
            <a:pPr marL="285750" indent="-285750">
              <a:buFont typeface="Arial" panose="020B0604020202020204" pitchFamily="34" charset="0"/>
              <a:buChar char="•"/>
            </a:pPr>
            <a:r>
              <a:rPr lang="en-US" sz="3600" strike="sngStrike" dirty="0">
                <a:solidFill>
                  <a:schemeClr val="bg1"/>
                </a:solidFill>
                <a:hlinkClick r:id="rId2">
                  <a:extLst>
                    <a:ext uri="{A12FA001-AC4F-418D-AE19-62706E023703}">
                      <ahyp:hlinkClr xmlns:ahyp="http://schemas.microsoft.com/office/drawing/2018/hyperlinkcolor" val="tx"/>
                    </a:ext>
                  </a:extLst>
                </a:hlinkClick>
              </a:rPr>
              <a:t>LDA and Naïve Bayes</a:t>
            </a:r>
          </a:p>
          <a:p>
            <a:endParaRPr lang="en-US" dirty="0">
              <a:solidFill>
                <a:schemeClr val="bg1"/>
              </a:solidFill>
            </a:endParaRPr>
          </a:p>
          <a:p>
            <a:endParaRPr lang="en-US" dirty="0">
              <a:solidFill>
                <a:schemeClr val="bg1"/>
              </a:solidFill>
            </a:endParaRPr>
          </a:p>
        </p:txBody>
      </p:sp>
      <p:sp>
        <p:nvSpPr>
          <p:cNvPr id="7" name="TextBox 6">
            <a:extLst>
              <a:ext uri="{FF2B5EF4-FFF2-40B4-BE49-F238E27FC236}">
                <a16:creationId xmlns:a16="http://schemas.microsoft.com/office/drawing/2014/main" id="{EBB4337B-0DA1-4844-A015-ECDAC00AC579}"/>
              </a:ext>
            </a:extLst>
          </p:cNvPr>
          <p:cNvSpPr txBox="1"/>
          <p:nvPr/>
        </p:nvSpPr>
        <p:spPr>
          <a:xfrm>
            <a:off x="1531620" y="1451610"/>
            <a:ext cx="184731" cy="307777"/>
          </a:xfrm>
          <a:prstGeom prst="rect">
            <a:avLst/>
          </a:prstGeom>
          <a:noFill/>
        </p:spPr>
        <p:txBody>
          <a:bodyPr wrap="none" rtlCol="0">
            <a:spAutoFit/>
          </a:bodyPr>
          <a:lstStyle/>
          <a:p>
            <a:endParaRPr lang="en-US" dirty="0">
              <a:solidFill>
                <a:schemeClr val="bg1"/>
              </a:solidFill>
            </a:endParaRPr>
          </a:p>
        </p:txBody>
      </p:sp>
      <p:sp>
        <p:nvSpPr>
          <p:cNvPr id="9" name="TextBox 8">
            <a:extLst>
              <a:ext uri="{FF2B5EF4-FFF2-40B4-BE49-F238E27FC236}">
                <a16:creationId xmlns:a16="http://schemas.microsoft.com/office/drawing/2014/main" id="{E6BB586D-0553-1446-8ECF-A772E5AD0D32}"/>
              </a:ext>
            </a:extLst>
          </p:cNvPr>
          <p:cNvSpPr txBox="1"/>
          <p:nvPr/>
        </p:nvSpPr>
        <p:spPr>
          <a:xfrm>
            <a:off x="3863340" y="3628073"/>
            <a:ext cx="4607352" cy="769441"/>
          </a:xfrm>
          <a:prstGeom prst="rect">
            <a:avLst/>
          </a:prstGeom>
          <a:noFill/>
        </p:spPr>
        <p:txBody>
          <a:bodyPr wrap="none" rtlCol="0">
            <a:spAutoFit/>
          </a:bodyPr>
          <a:lstStyle/>
          <a:p>
            <a:r>
              <a:rPr lang="en-US" sz="4400" b="1" dirty="0">
                <a:solidFill>
                  <a:schemeClr val="bg1"/>
                </a:solidFill>
              </a:rPr>
              <a:t>Topic Extraction</a:t>
            </a:r>
          </a:p>
        </p:txBody>
      </p:sp>
      <p:sp>
        <p:nvSpPr>
          <p:cNvPr id="10" name="TextBox 9">
            <a:extLst>
              <a:ext uri="{FF2B5EF4-FFF2-40B4-BE49-F238E27FC236}">
                <a16:creationId xmlns:a16="http://schemas.microsoft.com/office/drawing/2014/main" id="{6B619485-3300-824A-8BE6-32288C1F05FF}"/>
              </a:ext>
            </a:extLst>
          </p:cNvPr>
          <p:cNvSpPr txBox="1"/>
          <p:nvPr/>
        </p:nvSpPr>
        <p:spPr>
          <a:xfrm>
            <a:off x="557212" y="4482630"/>
            <a:ext cx="9119289" cy="1538883"/>
          </a:xfrm>
          <a:prstGeom prst="rect">
            <a:avLst/>
          </a:prstGeom>
          <a:noFill/>
        </p:spPr>
        <p:txBody>
          <a:bodyPr wrap="square" rtlCol="0">
            <a:spAutoFit/>
          </a:bodyPr>
          <a:lstStyle/>
          <a:p>
            <a:pPr marL="285750" indent="-285750">
              <a:buFont typeface="Arial" panose="020B0604020202020204" pitchFamily="34" charset="0"/>
              <a:buChar char="•"/>
            </a:pPr>
            <a:r>
              <a:rPr lang="en-US" sz="4000" dirty="0">
                <a:solidFill>
                  <a:schemeClr val="bg1"/>
                </a:solidFill>
              </a:rPr>
              <a:t>Convolutional Neural Network</a:t>
            </a:r>
            <a:endParaRPr lang="en-US" sz="4000" dirty="0">
              <a:solidFill>
                <a:schemeClr val="bg1"/>
              </a:solidFill>
              <a:hlinkClick r:id="rId2">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sz="4000" dirty="0">
                <a:solidFill>
                  <a:schemeClr val="bg1"/>
                </a:solidFill>
              </a:rPr>
              <a:t>Support Vector Machine</a:t>
            </a:r>
          </a:p>
          <a:p>
            <a:endParaRPr lang="en-US" dirty="0">
              <a:solidFill>
                <a:schemeClr val="bg1"/>
              </a:solidFill>
            </a:endParaRPr>
          </a:p>
        </p:txBody>
      </p:sp>
    </p:spTree>
    <p:extLst>
      <p:ext uri="{BB962C8B-B14F-4D97-AF65-F5344CB8AC3E}">
        <p14:creationId xmlns:p14="http://schemas.microsoft.com/office/powerpoint/2010/main" val="1580563154"/>
      </p:ext>
    </p:extLst>
  </p:cSld>
  <p:clrMapOvr>
    <a:masterClrMapping/>
  </p:clrMapOvr>
</p:sld>
</file>

<file path=ppt/theme/theme1.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TotalTime>
  <Words>716</Words>
  <Application>Microsoft Macintosh PowerPoint</Application>
  <PresentationFormat>Widescreen</PresentationFormat>
  <Paragraphs>154</Paragraphs>
  <Slides>24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Century Gothic</vt:lpstr>
      <vt:lpstr>Arial</vt:lpstr>
      <vt:lpstr>Mesh</vt:lpstr>
      <vt:lpstr>Groupon Reviews Analysis</vt:lpstr>
      <vt:lpstr>PowerPoint Presentation</vt:lpstr>
      <vt:lpstr>PowerPoint Presentation</vt:lpstr>
      <vt:lpstr>PowerPoint Presentation</vt:lpstr>
      <vt:lpstr>Part of Speech Tagging:</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 Millbrook Winery </vt:lpstr>
      <vt:lpstr>Result - Vinoco Wine Bar &amp; Tapas Restaurant</vt:lpstr>
      <vt:lpstr>Result - Vinoco Wine Bar &amp; Tapas Restaurant</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Groupon Reviews Analysis</dc:title>
  <cp:lastModifiedBy>Haitao Liu</cp:lastModifiedBy>
  <cp:revision>8</cp:revision>
  <dcterms:modified xsi:type="dcterms:W3CDTF">2019-05-09T02:50:18Z</dcterms:modified>
</cp:coreProperties>
</file>